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64"/>
  </p:notesMasterIdLst>
  <p:sldIdLst>
    <p:sldId id="256" r:id="rId2"/>
    <p:sldId id="807" r:id="rId3"/>
    <p:sldId id="2146846065" r:id="rId4"/>
    <p:sldId id="2146846066" r:id="rId5"/>
    <p:sldId id="804" r:id="rId6"/>
    <p:sldId id="787" r:id="rId7"/>
    <p:sldId id="791" r:id="rId8"/>
    <p:sldId id="792" r:id="rId9"/>
    <p:sldId id="793" r:id="rId10"/>
    <p:sldId id="798" r:id="rId11"/>
    <p:sldId id="806" r:id="rId12"/>
    <p:sldId id="796" r:id="rId13"/>
    <p:sldId id="797" r:id="rId14"/>
    <p:sldId id="799" r:id="rId15"/>
    <p:sldId id="801" r:id="rId16"/>
    <p:sldId id="800" r:id="rId17"/>
    <p:sldId id="790" r:id="rId18"/>
    <p:sldId id="2147470599" r:id="rId19"/>
    <p:sldId id="2146846069" r:id="rId20"/>
    <p:sldId id="2147470598" r:id="rId21"/>
    <p:sldId id="274" r:id="rId22"/>
    <p:sldId id="272" r:id="rId23"/>
    <p:sldId id="273" r:id="rId24"/>
    <p:sldId id="295" r:id="rId25"/>
    <p:sldId id="296" r:id="rId26"/>
    <p:sldId id="293" r:id="rId27"/>
    <p:sldId id="294" r:id="rId28"/>
    <p:sldId id="292" r:id="rId29"/>
    <p:sldId id="271" r:id="rId30"/>
    <p:sldId id="297" r:id="rId31"/>
    <p:sldId id="2146846067" r:id="rId32"/>
    <p:sldId id="269" r:id="rId33"/>
    <p:sldId id="270" r:id="rId34"/>
    <p:sldId id="257" r:id="rId35"/>
    <p:sldId id="279" r:id="rId36"/>
    <p:sldId id="280" r:id="rId37"/>
    <p:sldId id="262" r:id="rId38"/>
    <p:sldId id="260" r:id="rId39"/>
    <p:sldId id="263" r:id="rId40"/>
    <p:sldId id="264" r:id="rId41"/>
    <p:sldId id="276" r:id="rId42"/>
    <p:sldId id="258" r:id="rId43"/>
    <p:sldId id="277" r:id="rId44"/>
    <p:sldId id="265" r:id="rId45"/>
    <p:sldId id="266" r:id="rId46"/>
    <p:sldId id="261" r:id="rId47"/>
    <p:sldId id="268" r:id="rId48"/>
    <p:sldId id="275" r:id="rId49"/>
    <p:sldId id="278" r:id="rId50"/>
    <p:sldId id="281" r:id="rId51"/>
    <p:sldId id="282" r:id="rId52"/>
    <p:sldId id="283" r:id="rId53"/>
    <p:sldId id="284" r:id="rId54"/>
    <p:sldId id="285" r:id="rId55"/>
    <p:sldId id="286" r:id="rId56"/>
    <p:sldId id="287" r:id="rId57"/>
    <p:sldId id="288" r:id="rId58"/>
    <p:sldId id="289" r:id="rId59"/>
    <p:sldId id="290" r:id="rId60"/>
    <p:sldId id="291" r:id="rId61"/>
    <p:sldId id="802" r:id="rId62"/>
    <p:sldId id="805" r:id="rId6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AFB61F-4196-4EC4-B1A7-CD5CCFDF63E3}" v="4" dt="2026-08-04T09:44:08.2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697" autoAdjust="0"/>
    <p:restoredTop sz="94660"/>
  </p:normalViewPr>
  <p:slideViewPr>
    <p:cSldViewPr snapToGrid="0">
      <p:cViewPr varScale="1">
        <p:scale>
          <a:sx n="74" d="100"/>
          <a:sy n="74" d="100"/>
        </p:scale>
        <p:origin x="196" y="36"/>
      </p:cViewPr>
      <p:guideLst/>
    </p:cSldViewPr>
  </p:slideViewPr>
  <p:notesTextViewPr>
    <p:cViewPr>
      <p:scale>
        <a:sx n="1" d="1"/>
        <a:sy n="1" d="1"/>
      </p:scale>
      <p:origin x="0" y="0"/>
    </p:cViewPr>
  </p:notesTextViewPr>
  <p:sorterViewPr>
    <p:cViewPr>
      <p:scale>
        <a:sx n="100" d="100"/>
        <a:sy n="100" d="100"/>
      </p:scale>
      <p:origin x="0" y="-660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willing, M, Prof [swilling@sun.ac.za]" userId="6a9f90bc-b3b4-47da-9f9e-41d799151f41" providerId="ADAL" clId="{470D7F6A-F333-4E46-AB2D-8466D5AEA1F4}"/>
    <pc:docChg chg="addSld modSld">
      <pc:chgData name="Swilling, M, Prof [swilling@sun.ac.za]" userId="6a9f90bc-b3b4-47da-9f9e-41d799151f41" providerId="ADAL" clId="{470D7F6A-F333-4E46-AB2D-8466D5AEA1F4}" dt="2026-08-04T09:44:08.295" v="3"/>
      <pc:docMkLst>
        <pc:docMk/>
      </pc:docMkLst>
      <pc:sldChg chg="add">
        <pc:chgData name="Swilling, M, Prof [swilling@sun.ac.za]" userId="6a9f90bc-b3b4-47da-9f9e-41d799151f41" providerId="ADAL" clId="{470D7F6A-F333-4E46-AB2D-8466D5AEA1F4}" dt="2026-08-04T09:20:14.306" v="0"/>
        <pc:sldMkLst>
          <pc:docMk/>
          <pc:sldMk cId="1924375899" sldId="257"/>
        </pc:sldMkLst>
      </pc:sldChg>
      <pc:sldChg chg="add">
        <pc:chgData name="Swilling, M, Prof [swilling@sun.ac.za]" userId="6a9f90bc-b3b4-47da-9f9e-41d799151f41" providerId="ADAL" clId="{470D7F6A-F333-4E46-AB2D-8466D5AEA1F4}" dt="2026-08-04T09:20:14.306" v="0"/>
        <pc:sldMkLst>
          <pc:docMk/>
          <pc:sldMk cId="40491739" sldId="258"/>
        </pc:sldMkLst>
      </pc:sldChg>
      <pc:sldChg chg="add">
        <pc:chgData name="Swilling, M, Prof [swilling@sun.ac.za]" userId="6a9f90bc-b3b4-47da-9f9e-41d799151f41" providerId="ADAL" clId="{470D7F6A-F333-4E46-AB2D-8466D5AEA1F4}" dt="2026-08-04T09:20:14.306" v="0"/>
        <pc:sldMkLst>
          <pc:docMk/>
          <pc:sldMk cId="766740287" sldId="260"/>
        </pc:sldMkLst>
      </pc:sldChg>
      <pc:sldChg chg="add">
        <pc:chgData name="Swilling, M, Prof [swilling@sun.ac.za]" userId="6a9f90bc-b3b4-47da-9f9e-41d799151f41" providerId="ADAL" clId="{470D7F6A-F333-4E46-AB2D-8466D5AEA1F4}" dt="2026-08-04T09:20:14.306" v="0"/>
        <pc:sldMkLst>
          <pc:docMk/>
          <pc:sldMk cId="3690108069" sldId="261"/>
        </pc:sldMkLst>
      </pc:sldChg>
      <pc:sldChg chg="delSp add setBg">
        <pc:chgData name="Swilling, M, Prof [swilling@sun.ac.za]" userId="6a9f90bc-b3b4-47da-9f9e-41d799151f41" providerId="ADAL" clId="{470D7F6A-F333-4E46-AB2D-8466D5AEA1F4}" dt="2026-08-04T09:20:14.306" v="0"/>
        <pc:sldMkLst>
          <pc:docMk/>
          <pc:sldMk cId="1212834930" sldId="262"/>
        </pc:sldMkLst>
        <pc:spChg chg="del">
          <ac:chgData name="Swilling, M, Prof [swilling@sun.ac.za]" userId="6a9f90bc-b3b4-47da-9f9e-41d799151f41" providerId="ADAL" clId="{470D7F6A-F333-4E46-AB2D-8466D5AEA1F4}" dt="2026-08-04T09:20:14.306" v="0"/>
          <ac:spMkLst>
            <pc:docMk/>
            <pc:sldMk cId="1212834930" sldId="262"/>
            <ac:spMk id="9" creationId="{BACC6370-2D7E-4714-9D71-7542949D7D5D}"/>
          </ac:spMkLst>
        </pc:spChg>
        <pc:spChg chg="del">
          <ac:chgData name="Swilling, M, Prof [swilling@sun.ac.za]" userId="6a9f90bc-b3b4-47da-9f9e-41d799151f41" providerId="ADAL" clId="{470D7F6A-F333-4E46-AB2D-8466D5AEA1F4}" dt="2026-08-04T09:20:14.306" v="0"/>
          <ac:spMkLst>
            <pc:docMk/>
            <pc:sldMk cId="1212834930" sldId="262"/>
            <ac:spMk id="11" creationId="{F68B3F68-107C-434F-AA38-110D5EA91B85}"/>
          </ac:spMkLst>
        </pc:spChg>
        <pc:spChg chg="del">
          <ac:chgData name="Swilling, M, Prof [swilling@sun.ac.za]" userId="6a9f90bc-b3b4-47da-9f9e-41d799151f41" providerId="ADAL" clId="{470D7F6A-F333-4E46-AB2D-8466D5AEA1F4}" dt="2026-08-04T09:20:14.306" v="0"/>
          <ac:spMkLst>
            <pc:docMk/>
            <pc:sldMk cId="1212834930" sldId="262"/>
            <ac:spMk id="13" creationId="{AAD0DBB9-1A4B-4391-81D4-CB19F9AB918A}"/>
          </ac:spMkLst>
        </pc:spChg>
        <pc:spChg chg="del">
          <ac:chgData name="Swilling, M, Prof [swilling@sun.ac.za]" userId="6a9f90bc-b3b4-47da-9f9e-41d799151f41" providerId="ADAL" clId="{470D7F6A-F333-4E46-AB2D-8466D5AEA1F4}" dt="2026-08-04T09:20:14.306" v="0"/>
          <ac:spMkLst>
            <pc:docMk/>
            <pc:sldMk cId="1212834930" sldId="262"/>
            <ac:spMk id="15" creationId="{063BBA22-50EA-4C4D-BE05-F1CE4E63AA56}"/>
          </ac:spMkLst>
        </pc:spChg>
      </pc:sldChg>
      <pc:sldChg chg="add">
        <pc:chgData name="Swilling, M, Prof [swilling@sun.ac.za]" userId="6a9f90bc-b3b4-47da-9f9e-41d799151f41" providerId="ADAL" clId="{470D7F6A-F333-4E46-AB2D-8466D5AEA1F4}" dt="2026-08-04T09:20:14.306" v="0"/>
        <pc:sldMkLst>
          <pc:docMk/>
          <pc:sldMk cId="2693216407" sldId="263"/>
        </pc:sldMkLst>
      </pc:sldChg>
      <pc:sldChg chg="add">
        <pc:chgData name="Swilling, M, Prof [swilling@sun.ac.za]" userId="6a9f90bc-b3b4-47da-9f9e-41d799151f41" providerId="ADAL" clId="{470D7F6A-F333-4E46-AB2D-8466D5AEA1F4}" dt="2026-08-04T09:20:14.306" v="0"/>
        <pc:sldMkLst>
          <pc:docMk/>
          <pc:sldMk cId="3406843231" sldId="264"/>
        </pc:sldMkLst>
      </pc:sldChg>
      <pc:sldChg chg="add setBg">
        <pc:chgData name="Swilling, M, Prof [swilling@sun.ac.za]" userId="6a9f90bc-b3b4-47da-9f9e-41d799151f41" providerId="ADAL" clId="{470D7F6A-F333-4E46-AB2D-8466D5AEA1F4}" dt="2026-08-04T09:20:14.306" v="0"/>
        <pc:sldMkLst>
          <pc:docMk/>
          <pc:sldMk cId="259417531" sldId="265"/>
        </pc:sldMkLst>
      </pc:sldChg>
      <pc:sldChg chg="delSp add setBg">
        <pc:chgData name="Swilling, M, Prof [swilling@sun.ac.za]" userId="6a9f90bc-b3b4-47da-9f9e-41d799151f41" providerId="ADAL" clId="{470D7F6A-F333-4E46-AB2D-8466D5AEA1F4}" dt="2026-08-04T09:20:14.306" v="0"/>
        <pc:sldMkLst>
          <pc:docMk/>
          <pc:sldMk cId="3701716726" sldId="266"/>
        </pc:sldMkLst>
        <pc:spChg chg="del">
          <ac:chgData name="Swilling, M, Prof [swilling@sun.ac.za]" userId="6a9f90bc-b3b4-47da-9f9e-41d799151f41" providerId="ADAL" clId="{470D7F6A-F333-4E46-AB2D-8466D5AEA1F4}" dt="2026-08-04T09:20:14.306" v="0"/>
          <ac:spMkLst>
            <pc:docMk/>
            <pc:sldMk cId="3701716726" sldId="266"/>
            <ac:spMk id="8" creationId="{A8384FB5-9ADC-4DDC-881B-597D56F5B15D}"/>
          </ac:spMkLst>
        </pc:spChg>
        <pc:spChg chg="del">
          <ac:chgData name="Swilling, M, Prof [swilling@sun.ac.za]" userId="6a9f90bc-b3b4-47da-9f9e-41d799151f41" providerId="ADAL" clId="{470D7F6A-F333-4E46-AB2D-8466D5AEA1F4}" dt="2026-08-04T09:20:14.306" v="0"/>
          <ac:spMkLst>
            <pc:docMk/>
            <pc:sldMk cId="3701716726" sldId="266"/>
            <ac:spMk id="10" creationId="{1199E1B1-A8C0-4FE8-A5A8-1CB41D69F857}"/>
          </ac:spMkLst>
        </pc:spChg>
        <pc:spChg chg="del">
          <ac:chgData name="Swilling, M, Prof [swilling@sun.ac.za]" userId="6a9f90bc-b3b4-47da-9f9e-41d799151f41" providerId="ADAL" clId="{470D7F6A-F333-4E46-AB2D-8466D5AEA1F4}" dt="2026-08-04T09:20:14.306" v="0"/>
          <ac:spMkLst>
            <pc:docMk/>
            <pc:sldMk cId="3701716726" sldId="266"/>
            <ac:spMk id="12" creationId="{84A8DE83-DE75-4B41-9DB4-A7EC0B0DEC0B}"/>
          </ac:spMkLst>
        </pc:spChg>
        <pc:spChg chg="del">
          <ac:chgData name="Swilling, M, Prof [swilling@sun.ac.za]" userId="6a9f90bc-b3b4-47da-9f9e-41d799151f41" providerId="ADAL" clId="{470D7F6A-F333-4E46-AB2D-8466D5AEA1F4}" dt="2026-08-04T09:20:14.306" v="0"/>
          <ac:spMkLst>
            <pc:docMk/>
            <pc:sldMk cId="3701716726" sldId="266"/>
            <ac:spMk id="14" creationId="{A7009A0A-BEF5-4EAC-AF15-E4F9F002E239}"/>
          </ac:spMkLst>
        </pc:spChg>
      </pc:sldChg>
      <pc:sldChg chg="add">
        <pc:chgData name="Swilling, M, Prof [swilling@sun.ac.za]" userId="6a9f90bc-b3b4-47da-9f9e-41d799151f41" providerId="ADAL" clId="{470D7F6A-F333-4E46-AB2D-8466D5AEA1F4}" dt="2026-08-04T09:20:14.306" v="0"/>
        <pc:sldMkLst>
          <pc:docMk/>
          <pc:sldMk cId="397105983" sldId="268"/>
        </pc:sldMkLst>
      </pc:sldChg>
      <pc:sldChg chg="add">
        <pc:chgData name="Swilling, M, Prof [swilling@sun.ac.za]" userId="6a9f90bc-b3b4-47da-9f9e-41d799151f41" providerId="ADAL" clId="{470D7F6A-F333-4E46-AB2D-8466D5AEA1F4}" dt="2026-08-04T09:20:14.306" v="0"/>
        <pc:sldMkLst>
          <pc:docMk/>
          <pc:sldMk cId="3261679703" sldId="269"/>
        </pc:sldMkLst>
      </pc:sldChg>
      <pc:sldChg chg="delSp add setBg">
        <pc:chgData name="Swilling, M, Prof [swilling@sun.ac.za]" userId="6a9f90bc-b3b4-47da-9f9e-41d799151f41" providerId="ADAL" clId="{470D7F6A-F333-4E46-AB2D-8466D5AEA1F4}" dt="2026-08-04T09:20:14.306" v="0"/>
        <pc:sldMkLst>
          <pc:docMk/>
          <pc:sldMk cId="3772599362" sldId="270"/>
        </pc:sldMkLst>
        <pc:spChg chg="del">
          <ac:chgData name="Swilling, M, Prof [swilling@sun.ac.za]" userId="6a9f90bc-b3b4-47da-9f9e-41d799151f41" providerId="ADAL" clId="{470D7F6A-F333-4E46-AB2D-8466D5AEA1F4}" dt="2026-08-04T09:20:14.306" v="0"/>
          <ac:spMkLst>
            <pc:docMk/>
            <pc:sldMk cId="3772599362" sldId="270"/>
            <ac:spMk id="7" creationId="{32BC26D8-82FB-445E-AA49-62A77D7C1EE0}"/>
          </ac:spMkLst>
        </pc:spChg>
        <pc:spChg chg="del">
          <ac:chgData name="Swilling, M, Prof [swilling@sun.ac.za]" userId="6a9f90bc-b3b4-47da-9f9e-41d799151f41" providerId="ADAL" clId="{470D7F6A-F333-4E46-AB2D-8466D5AEA1F4}" dt="2026-08-04T09:20:14.306" v="0"/>
          <ac:spMkLst>
            <pc:docMk/>
            <pc:sldMk cId="3772599362" sldId="270"/>
            <ac:spMk id="9" creationId="{CB44330D-EA18-4254-AA95-EB49948539B8}"/>
          </ac:spMkLst>
        </pc:spChg>
      </pc:sldChg>
      <pc:sldChg chg="add">
        <pc:chgData name="Swilling, M, Prof [swilling@sun.ac.za]" userId="6a9f90bc-b3b4-47da-9f9e-41d799151f41" providerId="ADAL" clId="{470D7F6A-F333-4E46-AB2D-8466D5AEA1F4}" dt="2026-08-04T09:20:14.306" v="0"/>
        <pc:sldMkLst>
          <pc:docMk/>
          <pc:sldMk cId="938032141" sldId="271"/>
        </pc:sldMkLst>
      </pc:sldChg>
      <pc:sldChg chg="add">
        <pc:chgData name="Swilling, M, Prof [swilling@sun.ac.za]" userId="6a9f90bc-b3b4-47da-9f9e-41d799151f41" providerId="ADAL" clId="{470D7F6A-F333-4E46-AB2D-8466D5AEA1F4}" dt="2026-08-04T09:20:14.306" v="0"/>
        <pc:sldMkLst>
          <pc:docMk/>
          <pc:sldMk cId="2581583854" sldId="272"/>
        </pc:sldMkLst>
      </pc:sldChg>
      <pc:sldChg chg="add">
        <pc:chgData name="Swilling, M, Prof [swilling@sun.ac.za]" userId="6a9f90bc-b3b4-47da-9f9e-41d799151f41" providerId="ADAL" clId="{470D7F6A-F333-4E46-AB2D-8466D5AEA1F4}" dt="2026-08-04T09:20:14.306" v="0"/>
        <pc:sldMkLst>
          <pc:docMk/>
          <pc:sldMk cId="457474396" sldId="273"/>
        </pc:sldMkLst>
      </pc:sldChg>
      <pc:sldChg chg="add">
        <pc:chgData name="Swilling, M, Prof [swilling@sun.ac.za]" userId="6a9f90bc-b3b4-47da-9f9e-41d799151f41" providerId="ADAL" clId="{470D7F6A-F333-4E46-AB2D-8466D5AEA1F4}" dt="2026-08-04T09:20:14.306" v="0"/>
        <pc:sldMkLst>
          <pc:docMk/>
          <pc:sldMk cId="4047883804" sldId="274"/>
        </pc:sldMkLst>
      </pc:sldChg>
      <pc:sldChg chg="add setBg">
        <pc:chgData name="Swilling, M, Prof [swilling@sun.ac.za]" userId="6a9f90bc-b3b4-47da-9f9e-41d799151f41" providerId="ADAL" clId="{470D7F6A-F333-4E46-AB2D-8466D5AEA1F4}" dt="2026-08-04T09:20:14.306" v="0"/>
        <pc:sldMkLst>
          <pc:docMk/>
          <pc:sldMk cId="3429206242" sldId="275"/>
        </pc:sldMkLst>
      </pc:sldChg>
      <pc:sldChg chg="add">
        <pc:chgData name="Swilling, M, Prof [swilling@sun.ac.za]" userId="6a9f90bc-b3b4-47da-9f9e-41d799151f41" providerId="ADAL" clId="{470D7F6A-F333-4E46-AB2D-8466D5AEA1F4}" dt="2026-08-04T09:20:14.306" v="0"/>
        <pc:sldMkLst>
          <pc:docMk/>
          <pc:sldMk cId="3095945061" sldId="276"/>
        </pc:sldMkLst>
      </pc:sldChg>
      <pc:sldChg chg="delSp add setBg">
        <pc:chgData name="Swilling, M, Prof [swilling@sun.ac.za]" userId="6a9f90bc-b3b4-47da-9f9e-41d799151f41" providerId="ADAL" clId="{470D7F6A-F333-4E46-AB2D-8466D5AEA1F4}" dt="2026-08-04T09:20:14.306" v="0"/>
        <pc:sldMkLst>
          <pc:docMk/>
          <pc:sldMk cId="3543114198" sldId="277"/>
        </pc:sldMkLst>
        <pc:spChg chg="del">
          <ac:chgData name="Swilling, M, Prof [swilling@sun.ac.za]" userId="6a9f90bc-b3b4-47da-9f9e-41d799151f41" providerId="ADAL" clId="{470D7F6A-F333-4E46-AB2D-8466D5AEA1F4}" dt="2026-08-04T09:20:14.306" v="0"/>
          <ac:spMkLst>
            <pc:docMk/>
            <pc:sldMk cId="3543114198" sldId="277"/>
            <ac:spMk id="23" creationId="{50E4C519-FBE9-4ABE-A8F9-C2CBE326932F}"/>
          </ac:spMkLst>
        </pc:spChg>
        <pc:spChg chg="del">
          <ac:chgData name="Swilling, M, Prof [swilling@sun.ac.za]" userId="6a9f90bc-b3b4-47da-9f9e-41d799151f41" providerId="ADAL" clId="{470D7F6A-F333-4E46-AB2D-8466D5AEA1F4}" dt="2026-08-04T09:20:14.306" v="0"/>
          <ac:spMkLst>
            <pc:docMk/>
            <pc:sldMk cId="3543114198" sldId="277"/>
            <ac:spMk id="25" creationId="{80EC29FB-299E-49F3-8C7B-01199632A30F}"/>
          </ac:spMkLst>
        </pc:spChg>
        <pc:spChg chg="del">
          <ac:chgData name="Swilling, M, Prof [swilling@sun.ac.za]" userId="6a9f90bc-b3b4-47da-9f9e-41d799151f41" providerId="ADAL" clId="{470D7F6A-F333-4E46-AB2D-8466D5AEA1F4}" dt="2026-08-04T09:20:14.306" v="0"/>
          <ac:spMkLst>
            <pc:docMk/>
            <pc:sldMk cId="3543114198" sldId="277"/>
            <ac:spMk id="27" creationId="{C29A2522-B27A-45C5-897B-79A1407D159A}"/>
          </ac:spMkLst>
        </pc:spChg>
        <pc:spChg chg="del">
          <ac:chgData name="Swilling, M, Prof [swilling@sun.ac.za]" userId="6a9f90bc-b3b4-47da-9f9e-41d799151f41" providerId="ADAL" clId="{470D7F6A-F333-4E46-AB2D-8466D5AEA1F4}" dt="2026-08-04T09:20:14.306" v="0"/>
          <ac:spMkLst>
            <pc:docMk/>
            <pc:sldMk cId="3543114198" sldId="277"/>
            <ac:spMk id="29" creationId="{98E79BE4-34FE-485A-98A5-92CE8F7C4743}"/>
          </ac:spMkLst>
        </pc:spChg>
        <pc:spChg chg="del">
          <ac:chgData name="Swilling, M, Prof [swilling@sun.ac.za]" userId="6a9f90bc-b3b4-47da-9f9e-41d799151f41" providerId="ADAL" clId="{470D7F6A-F333-4E46-AB2D-8466D5AEA1F4}" dt="2026-08-04T09:20:14.306" v="0"/>
          <ac:spMkLst>
            <pc:docMk/>
            <pc:sldMk cId="3543114198" sldId="277"/>
            <ac:spMk id="31" creationId="{7A5F0580-5EE9-419F-96EE-B6529EF6E7D0}"/>
          </ac:spMkLst>
        </pc:spChg>
      </pc:sldChg>
      <pc:sldChg chg="add">
        <pc:chgData name="Swilling, M, Prof [swilling@sun.ac.za]" userId="6a9f90bc-b3b4-47da-9f9e-41d799151f41" providerId="ADAL" clId="{470D7F6A-F333-4E46-AB2D-8466D5AEA1F4}" dt="2026-08-04T09:20:14.306" v="0"/>
        <pc:sldMkLst>
          <pc:docMk/>
          <pc:sldMk cId="144353072" sldId="278"/>
        </pc:sldMkLst>
      </pc:sldChg>
      <pc:sldChg chg="add">
        <pc:chgData name="Swilling, M, Prof [swilling@sun.ac.za]" userId="6a9f90bc-b3b4-47da-9f9e-41d799151f41" providerId="ADAL" clId="{470D7F6A-F333-4E46-AB2D-8466D5AEA1F4}" dt="2026-08-04T09:20:14.306" v="0"/>
        <pc:sldMkLst>
          <pc:docMk/>
          <pc:sldMk cId="16774196" sldId="279"/>
        </pc:sldMkLst>
      </pc:sldChg>
      <pc:sldChg chg="add">
        <pc:chgData name="Swilling, M, Prof [swilling@sun.ac.za]" userId="6a9f90bc-b3b4-47da-9f9e-41d799151f41" providerId="ADAL" clId="{470D7F6A-F333-4E46-AB2D-8466D5AEA1F4}" dt="2026-08-04T09:20:14.306" v="0"/>
        <pc:sldMkLst>
          <pc:docMk/>
          <pc:sldMk cId="1961757944" sldId="280"/>
        </pc:sldMkLst>
      </pc:sldChg>
      <pc:sldChg chg="add">
        <pc:chgData name="Swilling, M, Prof [swilling@sun.ac.za]" userId="6a9f90bc-b3b4-47da-9f9e-41d799151f41" providerId="ADAL" clId="{470D7F6A-F333-4E46-AB2D-8466D5AEA1F4}" dt="2026-08-04T09:20:14.306" v="0"/>
        <pc:sldMkLst>
          <pc:docMk/>
          <pc:sldMk cId="3776902744" sldId="281"/>
        </pc:sldMkLst>
      </pc:sldChg>
      <pc:sldChg chg="add">
        <pc:chgData name="Swilling, M, Prof [swilling@sun.ac.za]" userId="6a9f90bc-b3b4-47da-9f9e-41d799151f41" providerId="ADAL" clId="{470D7F6A-F333-4E46-AB2D-8466D5AEA1F4}" dt="2026-08-04T09:20:14.306" v="0"/>
        <pc:sldMkLst>
          <pc:docMk/>
          <pc:sldMk cId="1808913122" sldId="282"/>
        </pc:sldMkLst>
      </pc:sldChg>
      <pc:sldChg chg="add">
        <pc:chgData name="Swilling, M, Prof [swilling@sun.ac.za]" userId="6a9f90bc-b3b4-47da-9f9e-41d799151f41" providerId="ADAL" clId="{470D7F6A-F333-4E46-AB2D-8466D5AEA1F4}" dt="2026-08-04T09:20:14.306" v="0"/>
        <pc:sldMkLst>
          <pc:docMk/>
          <pc:sldMk cId="2807777797" sldId="283"/>
        </pc:sldMkLst>
      </pc:sldChg>
      <pc:sldChg chg="add">
        <pc:chgData name="Swilling, M, Prof [swilling@sun.ac.za]" userId="6a9f90bc-b3b4-47da-9f9e-41d799151f41" providerId="ADAL" clId="{470D7F6A-F333-4E46-AB2D-8466D5AEA1F4}" dt="2026-08-04T09:20:14.306" v="0"/>
        <pc:sldMkLst>
          <pc:docMk/>
          <pc:sldMk cId="1218180592" sldId="284"/>
        </pc:sldMkLst>
      </pc:sldChg>
      <pc:sldChg chg="add">
        <pc:chgData name="Swilling, M, Prof [swilling@sun.ac.za]" userId="6a9f90bc-b3b4-47da-9f9e-41d799151f41" providerId="ADAL" clId="{470D7F6A-F333-4E46-AB2D-8466D5AEA1F4}" dt="2026-08-04T09:20:14.306" v="0"/>
        <pc:sldMkLst>
          <pc:docMk/>
          <pc:sldMk cId="347326583" sldId="285"/>
        </pc:sldMkLst>
      </pc:sldChg>
      <pc:sldChg chg="delSp add setBg">
        <pc:chgData name="Swilling, M, Prof [swilling@sun.ac.za]" userId="6a9f90bc-b3b4-47da-9f9e-41d799151f41" providerId="ADAL" clId="{470D7F6A-F333-4E46-AB2D-8466D5AEA1F4}" dt="2026-08-04T09:20:14.306" v="0"/>
        <pc:sldMkLst>
          <pc:docMk/>
          <pc:sldMk cId="398843461" sldId="286"/>
        </pc:sldMkLst>
        <pc:spChg chg="del">
          <ac:chgData name="Swilling, M, Prof [swilling@sun.ac.za]" userId="6a9f90bc-b3b4-47da-9f9e-41d799151f41" providerId="ADAL" clId="{470D7F6A-F333-4E46-AB2D-8466D5AEA1F4}" dt="2026-08-04T09:20:14.306" v="0"/>
          <ac:spMkLst>
            <pc:docMk/>
            <pc:sldMk cId="398843461" sldId="286"/>
            <ac:spMk id="9" creationId="{32BC26D8-82FB-445E-AA49-62A77D7C1EE0}"/>
          </ac:spMkLst>
        </pc:spChg>
        <pc:spChg chg="del">
          <ac:chgData name="Swilling, M, Prof [swilling@sun.ac.za]" userId="6a9f90bc-b3b4-47da-9f9e-41d799151f41" providerId="ADAL" clId="{470D7F6A-F333-4E46-AB2D-8466D5AEA1F4}" dt="2026-08-04T09:20:14.306" v="0"/>
          <ac:spMkLst>
            <pc:docMk/>
            <pc:sldMk cId="398843461" sldId="286"/>
            <ac:spMk id="11" creationId="{CB44330D-EA18-4254-AA95-EB49948539B8}"/>
          </ac:spMkLst>
        </pc:spChg>
      </pc:sldChg>
      <pc:sldChg chg="delSp add setBg">
        <pc:chgData name="Swilling, M, Prof [swilling@sun.ac.za]" userId="6a9f90bc-b3b4-47da-9f9e-41d799151f41" providerId="ADAL" clId="{470D7F6A-F333-4E46-AB2D-8466D5AEA1F4}" dt="2026-08-04T09:20:14.306" v="0"/>
        <pc:sldMkLst>
          <pc:docMk/>
          <pc:sldMk cId="2091826511" sldId="287"/>
        </pc:sldMkLst>
        <pc:spChg chg="del">
          <ac:chgData name="Swilling, M, Prof [swilling@sun.ac.za]" userId="6a9f90bc-b3b4-47da-9f9e-41d799151f41" providerId="ADAL" clId="{470D7F6A-F333-4E46-AB2D-8466D5AEA1F4}" dt="2026-08-04T09:20:14.306" v="0"/>
          <ac:spMkLst>
            <pc:docMk/>
            <pc:sldMk cId="2091826511" sldId="287"/>
            <ac:spMk id="7" creationId="{32BC26D8-82FB-445E-AA49-62A77D7C1EE0}"/>
          </ac:spMkLst>
        </pc:spChg>
        <pc:spChg chg="del">
          <ac:chgData name="Swilling, M, Prof [swilling@sun.ac.za]" userId="6a9f90bc-b3b4-47da-9f9e-41d799151f41" providerId="ADAL" clId="{470D7F6A-F333-4E46-AB2D-8466D5AEA1F4}" dt="2026-08-04T09:20:14.306" v="0"/>
          <ac:spMkLst>
            <pc:docMk/>
            <pc:sldMk cId="2091826511" sldId="287"/>
            <ac:spMk id="9" creationId="{CB44330D-EA18-4254-AA95-EB49948539B8}"/>
          </ac:spMkLst>
        </pc:spChg>
      </pc:sldChg>
      <pc:sldChg chg="delSp add setBg">
        <pc:chgData name="Swilling, M, Prof [swilling@sun.ac.za]" userId="6a9f90bc-b3b4-47da-9f9e-41d799151f41" providerId="ADAL" clId="{470D7F6A-F333-4E46-AB2D-8466D5AEA1F4}" dt="2026-08-04T09:20:14.306" v="0"/>
        <pc:sldMkLst>
          <pc:docMk/>
          <pc:sldMk cId="2429776052" sldId="288"/>
        </pc:sldMkLst>
        <pc:spChg chg="del">
          <ac:chgData name="Swilling, M, Prof [swilling@sun.ac.za]" userId="6a9f90bc-b3b4-47da-9f9e-41d799151f41" providerId="ADAL" clId="{470D7F6A-F333-4E46-AB2D-8466D5AEA1F4}" dt="2026-08-04T09:20:14.306" v="0"/>
          <ac:spMkLst>
            <pc:docMk/>
            <pc:sldMk cId="2429776052" sldId="288"/>
            <ac:spMk id="7" creationId="{32BC26D8-82FB-445E-AA49-62A77D7C1EE0}"/>
          </ac:spMkLst>
        </pc:spChg>
        <pc:spChg chg="del">
          <ac:chgData name="Swilling, M, Prof [swilling@sun.ac.za]" userId="6a9f90bc-b3b4-47da-9f9e-41d799151f41" providerId="ADAL" clId="{470D7F6A-F333-4E46-AB2D-8466D5AEA1F4}" dt="2026-08-04T09:20:14.306" v="0"/>
          <ac:spMkLst>
            <pc:docMk/>
            <pc:sldMk cId="2429776052" sldId="288"/>
            <ac:spMk id="9" creationId="{CB44330D-EA18-4254-AA95-EB49948539B8}"/>
          </ac:spMkLst>
        </pc:spChg>
      </pc:sldChg>
      <pc:sldChg chg="add">
        <pc:chgData name="Swilling, M, Prof [swilling@sun.ac.za]" userId="6a9f90bc-b3b4-47da-9f9e-41d799151f41" providerId="ADAL" clId="{470D7F6A-F333-4E46-AB2D-8466D5AEA1F4}" dt="2026-08-04T09:20:14.306" v="0"/>
        <pc:sldMkLst>
          <pc:docMk/>
          <pc:sldMk cId="2361722469" sldId="289"/>
        </pc:sldMkLst>
      </pc:sldChg>
      <pc:sldChg chg="add">
        <pc:chgData name="Swilling, M, Prof [swilling@sun.ac.za]" userId="6a9f90bc-b3b4-47da-9f9e-41d799151f41" providerId="ADAL" clId="{470D7F6A-F333-4E46-AB2D-8466D5AEA1F4}" dt="2026-08-04T09:20:14.306" v="0"/>
        <pc:sldMkLst>
          <pc:docMk/>
          <pc:sldMk cId="257756284" sldId="290"/>
        </pc:sldMkLst>
      </pc:sldChg>
      <pc:sldChg chg="delSp add setBg">
        <pc:chgData name="Swilling, M, Prof [swilling@sun.ac.za]" userId="6a9f90bc-b3b4-47da-9f9e-41d799151f41" providerId="ADAL" clId="{470D7F6A-F333-4E46-AB2D-8466D5AEA1F4}" dt="2026-08-04T09:20:14.306" v="0"/>
        <pc:sldMkLst>
          <pc:docMk/>
          <pc:sldMk cId="2370932586" sldId="291"/>
        </pc:sldMkLst>
        <pc:spChg chg="del">
          <ac:chgData name="Swilling, M, Prof [swilling@sun.ac.za]" userId="6a9f90bc-b3b4-47da-9f9e-41d799151f41" providerId="ADAL" clId="{470D7F6A-F333-4E46-AB2D-8466D5AEA1F4}" dt="2026-08-04T09:20:14.306" v="0"/>
          <ac:spMkLst>
            <pc:docMk/>
            <pc:sldMk cId="2370932586" sldId="291"/>
            <ac:spMk id="15" creationId="{E2BA2BD9-7B54-4190-8F06-3EF3658A0020}"/>
          </ac:spMkLst>
        </pc:spChg>
      </pc:sldChg>
      <pc:sldChg chg="add">
        <pc:chgData name="Swilling, M, Prof [swilling@sun.ac.za]" userId="6a9f90bc-b3b4-47da-9f9e-41d799151f41" providerId="ADAL" clId="{470D7F6A-F333-4E46-AB2D-8466D5AEA1F4}" dt="2026-08-04T09:20:14.306" v="0"/>
        <pc:sldMkLst>
          <pc:docMk/>
          <pc:sldMk cId="3234921563" sldId="292"/>
        </pc:sldMkLst>
      </pc:sldChg>
      <pc:sldChg chg="add">
        <pc:chgData name="Swilling, M, Prof [swilling@sun.ac.za]" userId="6a9f90bc-b3b4-47da-9f9e-41d799151f41" providerId="ADAL" clId="{470D7F6A-F333-4E46-AB2D-8466D5AEA1F4}" dt="2026-08-04T09:20:14.306" v="0"/>
        <pc:sldMkLst>
          <pc:docMk/>
          <pc:sldMk cId="742675433" sldId="293"/>
        </pc:sldMkLst>
      </pc:sldChg>
      <pc:sldChg chg="add">
        <pc:chgData name="Swilling, M, Prof [swilling@sun.ac.za]" userId="6a9f90bc-b3b4-47da-9f9e-41d799151f41" providerId="ADAL" clId="{470D7F6A-F333-4E46-AB2D-8466D5AEA1F4}" dt="2026-08-04T09:20:14.306" v="0"/>
        <pc:sldMkLst>
          <pc:docMk/>
          <pc:sldMk cId="4168201424" sldId="294"/>
        </pc:sldMkLst>
      </pc:sldChg>
      <pc:sldChg chg="add setBg">
        <pc:chgData name="Swilling, M, Prof [swilling@sun.ac.za]" userId="6a9f90bc-b3b4-47da-9f9e-41d799151f41" providerId="ADAL" clId="{470D7F6A-F333-4E46-AB2D-8466D5AEA1F4}" dt="2026-08-04T09:20:14.306" v="0"/>
        <pc:sldMkLst>
          <pc:docMk/>
          <pc:sldMk cId="2388393656" sldId="295"/>
        </pc:sldMkLst>
      </pc:sldChg>
      <pc:sldChg chg="add setBg">
        <pc:chgData name="Swilling, M, Prof [swilling@sun.ac.za]" userId="6a9f90bc-b3b4-47da-9f9e-41d799151f41" providerId="ADAL" clId="{470D7F6A-F333-4E46-AB2D-8466D5AEA1F4}" dt="2026-08-04T09:20:14.306" v="0"/>
        <pc:sldMkLst>
          <pc:docMk/>
          <pc:sldMk cId="96528447" sldId="296"/>
        </pc:sldMkLst>
      </pc:sldChg>
      <pc:sldChg chg="add">
        <pc:chgData name="Swilling, M, Prof [swilling@sun.ac.za]" userId="6a9f90bc-b3b4-47da-9f9e-41d799151f41" providerId="ADAL" clId="{470D7F6A-F333-4E46-AB2D-8466D5AEA1F4}" dt="2026-08-04T09:20:14.306" v="0"/>
        <pc:sldMkLst>
          <pc:docMk/>
          <pc:sldMk cId="1028890085" sldId="297"/>
        </pc:sldMkLst>
      </pc:sldChg>
      <pc:sldChg chg="add setBg">
        <pc:chgData name="Swilling, M, Prof [swilling@sun.ac.za]" userId="6a9f90bc-b3b4-47da-9f9e-41d799151f41" providerId="ADAL" clId="{470D7F6A-F333-4E46-AB2D-8466D5AEA1F4}" dt="2026-08-04T09:20:14.306" v="0"/>
        <pc:sldMkLst>
          <pc:docMk/>
          <pc:sldMk cId="2458628776" sldId="2146846067"/>
        </pc:sldMkLst>
      </pc:sldChg>
      <pc:sldChg chg="add">
        <pc:chgData name="Swilling, M, Prof [swilling@sun.ac.za]" userId="6a9f90bc-b3b4-47da-9f9e-41d799151f41" providerId="ADAL" clId="{470D7F6A-F333-4E46-AB2D-8466D5AEA1F4}" dt="2026-08-04T09:42:23.596" v="1"/>
        <pc:sldMkLst>
          <pc:docMk/>
          <pc:sldMk cId="1308597068" sldId="2146846069"/>
        </pc:sldMkLst>
      </pc:sldChg>
      <pc:sldChg chg="add">
        <pc:chgData name="Swilling, M, Prof [swilling@sun.ac.za]" userId="6a9f90bc-b3b4-47da-9f9e-41d799151f41" providerId="ADAL" clId="{470D7F6A-F333-4E46-AB2D-8466D5AEA1F4}" dt="2026-08-04T09:43:13.991" v="2"/>
        <pc:sldMkLst>
          <pc:docMk/>
          <pc:sldMk cId="2549301180" sldId="2147470598"/>
        </pc:sldMkLst>
      </pc:sldChg>
      <pc:sldChg chg="add">
        <pc:chgData name="Swilling, M, Prof [swilling@sun.ac.za]" userId="6a9f90bc-b3b4-47da-9f9e-41d799151f41" providerId="ADAL" clId="{470D7F6A-F333-4E46-AB2D-8466D5AEA1F4}" dt="2026-08-04T09:44:08.295" v="3"/>
        <pc:sldMkLst>
          <pc:docMk/>
          <pc:sldMk cId="788920134" sldId="2147470599"/>
        </pc:sldMkLst>
      </pc:sldChg>
      <pc:sldChg chg="add">
        <pc:chgData name="Swilling, M, Prof [swilling@sun.ac.za]" userId="6a9f90bc-b3b4-47da-9f9e-41d799151f41" providerId="ADAL" clId="{470D7F6A-F333-4E46-AB2D-8466D5AEA1F4}" dt="2026-08-04T09:43:13.991" v="2"/>
        <pc:sldMkLst>
          <pc:docMk/>
          <pc:sldMk cId="1693517166" sldId="214747059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CD9EDC-EF11-4208-8DF9-A1D15044F16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3D0FB27-2DBF-4270-847B-9B7E08BE8DA8}">
      <dgm:prSet/>
      <dgm:spPr/>
      <dgm:t>
        <a:bodyPr/>
        <a:lstStyle/>
        <a:p>
          <a:r>
            <a:rPr lang="en-US" dirty="0"/>
            <a:t>Integrated Resource Plan: 2019, IRP 2023 (draft), IRP 2024 (draft), IRP2025 (DMRE, and </a:t>
          </a:r>
          <a:r>
            <a:rPr lang="en-US" dirty="0" err="1"/>
            <a:t>DoEE</a:t>
          </a:r>
          <a:r>
            <a:rPr lang="en-US" dirty="0"/>
            <a:t> since 2024 election)</a:t>
          </a:r>
        </a:p>
      </dgm:t>
    </dgm:pt>
    <dgm:pt modelId="{2FBC936C-7D57-43DF-8C5C-83C38D117B57}" type="parTrans" cxnId="{3E0AF9D6-AD19-469D-BE04-62B6D4F145DE}">
      <dgm:prSet/>
      <dgm:spPr/>
      <dgm:t>
        <a:bodyPr/>
        <a:lstStyle/>
        <a:p>
          <a:endParaRPr lang="en-US"/>
        </a:p>
      </dgm:t>
    </dgm:pt>
    <dgm:pt modelId="{E0B39136-E57D-4FE5-87D7-82171D8AE050}" type="sibTrans" cxnId="{3E0AF9D6-AD19-469D-BE04-62B6D4F145DE}">
      <dgm:prSet/>
      <dgm:spPr/>
      <dgm:t>
        <a:bodyPr/>
        <a:lstStyle/>
        <a:p>
          <a:endParaRPr lang="en-US"/>
        </a:p>
      </dgm:t>
    </dgm:pt>
    <dgm:pt modelId="{61B40CA5-5CD9-4C33-A42C-87B44770A06D}">
      <dgm:prSet/>
      <dgm:spPr/>
      <dgm:t>
        <a:bodyPr/>
        <a:lstStyle/>
        <a:p>
          <a:r>
            <a:rPr lang="en-US"/>
            <a:t>Energy Action Plan 2022 (updated ) – The Presidency</a:t>
          </a:r>
        </a:p>
      </dgm:t>
    </dgm:pt>
    <dgm:pt modelId="{F47541F7-D0AC-4AE3-81A8-BED890DF78D6}" type="parTrans" cxnId="{805C5B37-53A2-4923-B82D-3989DB96CA06}">
      <dgm:prSet/>
      <dgm:spPr/>
      <dgm:t>
        <a:bodyPr/>
        <a:lstStyle/>
        <a:p>
          <a:endParaRPr lang="en-US"/>
        </a:p>
      </dgm:t>
    </dgm:pt>
    <dgm:pt modelId="{87A8D49F-BF06-4103-959C-B2C5749160CA}" type="sibTrans" cxnId="{805C5B37-53A2-4923-B82D-3989DB96CA06}">
      <dgm:prSet/>
      <dgm:spPr/>
      <dgm:t>
        <a:bodyPr/>
        <a:lstStyle/>
        <a:p>
          <a:endParaRPr lang="en-US"/>
        </a:p>
      </dgm:t>
    </dgm:pt>
    <dgm:pt modelId="{E7BF24F6-B25F-4ACD-BDE2-ACB118E5B565}">
      <dgm:prSet/>
      <dgm:spPr/>
      <dgm:t>
        <a:bodyPr/>
        <a:lstStyle/>
        <a:p>
          <a:r>
            <a:rPr lang="en-US"/>
            <a:t>Transmission Development Plan (NTCSA)</a:t>
          </a:r>
        </a:p>
      </dgm:t>
    </dgm:pt>
    <dgm:pt modelId="{B0C531E7-4262-430E-92D3-FA59EEB84685}" type="parTrans" cxnId="{9C72C138-145C-4A8F-B198-FE14EE62E4C3}">
      <dgm:prSet/>
      <dgm:spPr/>
      <dgm:t>
        <a:bodyPr/>
        <a:lstStyle/>
        <a:p>
          <a:endParaRPr lang="en-US"/>
        </a:p>
      </dgm:t>
    </dgm:pt>
    <dgm:pt modelId="{8948C8EB-F1CB-493B-9665-3D1CF07239D5}" type="sibTrans" cxnId="{9C72C138-145C-4A8F-B198-FE14EE62E4C3}">
      <dgm:prSet/>
      <dgm:spPr/>
      <dgm:t>
        <a:bodyPr/>
        <a:lstStyle/>
        <a:p>
          <a:endParaRPr lang="en-US"/>
        </a:p>
      </dgm:t>
    </dgm:pt>
    <dgm:pt modelId="{CE210CCB-92F0-4C86-9A47-36F60FA9FC46}">
      <dgm:prSet/>
      <dgm:spPr/>
      <dgm:t>
        <a:bodyPr/>
        <a:lstStyle/>
        <a:p>
          <a:r>
            <a:rPr lang="en-US"/>
            <a:t>Nationally Determined Contribution (DEFFE)</a:t>
          </a:r>
        </a:p>
      </dgm:t>
    </dgm:pt>
    <dgm:pt modelId="{1D4F2418-A165-4EC6-AD57-7501A5E67865}" type="parTrans" cxnId="{A867A1F3-A524-421A-B574-BDFF3141A9AB}">
      <dgm:prSet/>
      <dgm:spPr/>
      <dgm:t>
        <a:bodyPr/>
        <a:lstStyle/>
        <a:p>
          <a:endParaRPr lang="en-US"/>
        </a:p>
      </dgm:t>
    </dgm:pt>
    <dgm:pt modelId="{D967EB2E-EE34-4D9E-AB75-B7DFA8D3CCF7}" type="sibTrans" cxnId="{A867A1F3-A524-421A-B574-BDFF3141A9AB}">
      <dgm:prSet/>
      <dgm:spPr/>
      <dgm:t>
        <a:bodyPr/>
        <a:lstStyle/>
        <a:p>
          <a:endParaRPr lang="en-US"/>
        </a:p>
      </dgm:t>
    </dgm:pt>
    <dgm:pt modelId="{BB2123FF-D964-4A0B-8677-500BA955F96A}">
      <dgm:prSet/>
      <dgm:spPr/>
      <dgm:t>
        <a:bodyPr/>
        <a:lstStyle/>
        <a:p>
          <a:r>
            <a:rPr lang="en-US"/>
            <a:t>Just Transition Framework (PCC, Cabinet)</a:t>
          </a:r>
        </a:p>
      </dgm:t>
    </dgm:pt>
    <dgm:pt modelId="{EF705206-6C21-4769-BA8C-2B52926C3131}" type="parTrans" cxnId="{93901196-4EAB-4FAD-95B8-412FDD5A3DBA}">
      <dgm:prSet/>
      <dgm:spPr/>
      <dgm:t>
        <a:bodyPr/>
        <a:lstStyle/>
        <a:p>
          <a:endParaRPr lang="en-US"/>
        </a:p>
      </dgm:t>
    </dgm:pt>
    <dgm:pt modelId="{A1615ADB-BF6B-4FDE-B0BF-46E3E554C9EB}" type="sibTrans" cxnId="{93901196-4EAB-4FAD-95B8-412FDD5A3DBA}">
      <dgm:prSet/>
      <dgm:spPr/>
      <dgm:t>
        <a:bodyPr/>
        <a:lstStyle/>
        <a:p>
          <a:endParaRPr lang="en-US"/>
        </a:p>
      </dgm:t>
    </dgm:pt>
    <dgm:pt modelId="{3FC3EA8F-9540-45BC-909C-3C72A3ADEF0D}">
      <dgm:prSet/>
      <dgm:spPr/>
      <dgm:t>
        <a:bodyPr/>
        <a:lstStyle/>
        <a:p>
          <a:r>
            <a:rPr lang="en-US"/>
            <a:t>South African Renewable Energy Masterplan (DoEE, 2025)</a:t>
          </a:r>
        </a:p>
      </dgm:t>
    </dgm:pt>
    <dgm:pt modelId="{E903C75E-A194-4AEB-A9B8-2AF736996AE9}" type="parTrans" cxnId="{40BFB5BC-BAF1-4755-81A5-5F3CC6285F07}">
      <dgm:prSet/>
      <dgm:spPr/>
      <dgm:t>
        <a:bodyPr/>
        <a:lstStyle/>
        <a:p>
          <a:endParaRPr lang="en-US"/>
        </a:p>
      </dgm:t>
    </dgm:pt>
    <dgm:pt modelId="{DCDE506A-7A1E-4702-8389-DAC526A7D463}" type="sibTrans" cxnId="{40BFB5BC-BAF1-4755-81A5-5F3CC6285F07}">
      <dgm:prSet/>
      <dgm:spPr/>
      <dgm:t>
        <a:bodyPr/>
        <a:lstStyle/>
        <a:p>
          <a:endParaRPr lang="en-US"/>
        </a:p>
      </dgm:t>
    </dgm:pt>
    <dgm:pt modelId="{2EED1F90-9C91-4327-869E-F3346CF6B305}">
      <dgm:prSet/>
      <dgm:spPr/>
      <dgm:t>
        <a:bodyPr/>
        <a:lstStyle/>
        <a:p>
          <a:r>
            <a:rPr lang="en-US"/>
            <a:t>National Infrastructure Plan 2050 (2022)</a:t>
          </a:r>
        </a:p>
      </dgm:t>
    </dgm:pt>
    <dgm:pt modelId="{38B316CE-D7C0-4350-BA56-98578B9434C5}" type="parTrans" cxnId="{7BCB69E7-54C8-41FC-9D7F-E91AAAB7258F}">
      <dgm:prSet/>
      <dgm:spPr/>
      <dgm:t>
        <a:bodyPr/>
        <a:lstStyle/>
        <a:p>
          <a:endParaRPr lang="en-US"/>
        </a:p>
      </dgm:t>
    </dgm:pt>
    <dgm:pt modelId="{2BD4CEE1-B915-4E70-AC1F-9FB30A49F74D}" type="sibTrans" cxnId="{7BCB69E7-54C8-41FC-9D7F-E91AAAB7258F}">
      <dgm:prSet/>
      <dgm:spPr/>
      <dgm:t>
        <a:bodyPr/>
        <a:lstStyle/>
        <a:p>
          <a:endParaRPr lang="en-US"/>
        </a:p>
      </dgm:t>
    </dgm:pt>
    <dgm:pt modelId="{A3B75185-7471-4EF0-85B8-ADB3C6F9B894}">
      <dgm:prSet/>
      <dgm:spPr/>
      <dgm:t>
        <a:bodyPr/>
        <a:lstStyle/>
        <a:p>
          <a:r>
            <a:rPr lang="en-ZA"/>
            <a:t>Climate Change Act (2024)</a:t>
          </a:r>
          <a:endParaRPr lang="en-US"/>
        </a:p>
      </dgm:t>
    </dgm:pt>
    <dgm:pt modelId="{6B40C011-4FC8-4985-8B15-37FEFE0E519A}" type="parTrans" cxnId="{5D9DE773-2AB0-4CDA-81F8-F4D7350379D9}">
      <dgm:prSet/>
      <dgm:spPr/>
      <dgm:t>
        <a:bodyPr/>
        <a:lstStyle/>
        <a:p>
          <a:endParaRPr lang="en-US"/>
        </a:p>
      </dgm:t>
    </dgm:pt>
    <dgm:pt modelId="{B3CB07EB-F826-4E08-8940-BDBCCA9FA075}" type="sibTrans" cxnId="{5D9DE773-2AB0-4CDA-81F8-F4D7350379D9}">
      <dgm:prSet/>
      <dgm:spPr/>
      <dgm:t>
        <a:bodyPr/>
        <a:lstStyle/>
        <a:p>
          <a:endParaRPr lang="en-US"/>
        </a:p>
      </dgm:t>
    </dgm:pt>
    <dgm:pt modelId="{C6F42F9A-F4C9-4000-AF01-F71BC2ADCB64}">
      <dgm:prSet/>
      <dgm:spPr/>
      <dgm:t>
        <a:bodyPr/>
        <a:lstStyle/>
        <a:p>
          <a:r>
            <a:rPr lang="en-ZA"/>
            <a:t>Electricity Regulation Amendment Act (2024)</a:t>
          </a:r>
          <a:endParaRPr lang="en-US"/>
        </a:p>
      </dgm:t>
    </dgm:pt>
    <dgm:pt modelId="{D9A75347-A2F2-4141-A422-A6344B611FFC}" type="parTrans" cxnId="{790576D4-74B2-48AA-B2D0-363520D7BA75}">
      <dgm:prSet/>
      <dgm:spPr/>
      <dgm:t>
        <a:bodyPr/>
        <a:lstStyle/>
        <a:p>
          <a:endParaRPr lang="en-US"/>
        </a:p>
      </dgm:t>
    </dgm:pt>
    <dgm:pt modelId="{B667F688-5A75-4315-8D73-EB09E73D87EE}" type="sibTrans" cxnId="{790576D4-74B2-48AA-B2D0-363520D7BA75}">
      <dgm:prSet/>
      <dgm:spPr/>
      <dgm:t>
        <a:bodyPr/>
        <a:lstStyle/>
        <a:p>
          <a:endParaRPr lang="en-US"/>
        </a:p>
      </dgm:t>
    </dgm:pt>
    <dgm:pt modelId="{80FB376B-E75A-4173-AF46-87A998933EB5}">
      <dgm:prSet/>
      <dgm:spPr/>
      <dgm:t>
        <a:bodyPr/>
        <a:lstStyle/>
        <a:p>
          <a:r>
            <a:rPr lang="en-ZA"/>
            <a:t>Low Emission Development Strategy (2020)</a:t>
          </a:r>
          <a:endParaRPr lang="en-US"/>
        </a:p>
      </dgm:t>
    </dgm:pt>
    <dgm:pt modelId="{F521D881-27CB-44DC-A1E3-EF82F1105873}" type="parTrans" cxnId="{F515EF1E-DB9E-44D9-9884-E48BEE83396E}">
      <dgm:prSet/>
      <dgm:spPr/>
      <dgm:t>
        <a:bodyPr/>
        <a:lstStyle/>
        <a:p>
          <a:endParaRPr lang="en-US"/>
        </a:p>
      </dgm:t>
    </dgm:pt>
    <dgm:pt modelId="{B3DE50ED-2242-4AA5-B146-50BCFDE68441}" type="sibTrans" cxnId="{F515EF1E-DB9E-44D9-9884-E48BEE83396E}">
      <dgm:prSet/>
      <dgm:spPr/>
      <dgm:t>
        <a:bodyPr/>
        <a:lstStyle/>
        <a:p>
          <a:endParaRPr lang="en-US"/>
        </a:p>
      </dgm:t>
    </dgm:pt>
    <dgm:pt modelId="{A10D10E1-42EE-4E74-A8F0-45536AF21483}" type="pres">
      <dgm:prSet presAssocID="{B0CD9EDC-EF11-4208-8DF9-A1D15044F160}" presName="diagram" presStyleCnt="0">
        <dgm:presLayoutVars>
          <dgm:dir/>
          <dgm:resizeHandles val="exact"/>
        </dgm:presLayoutVars>
      </dgm:prSet>
      <dgm:spPr/>
    </dgm:pt>
    <dgm:pt modelId="{3FE77EA3-75D0-4B34-BAEB-56CCD46CB6ED}" type="pres">
      <dgm:prSet presAssocID="{D3D0FB27-2DBF-4270-847B-9B7E08BE8DA8}" presName="node" presStyleLbl="node1" presStyleIdx="0" presStyleCnt="10">
        <dgm:presLayoutVars>
          <dgm:bulletEnabled val="1"/>
        </dgm:presLayoutVars>
      </dgm:prSet>
      <dgm:spPr/>
    </dgm:pt>
    <dgm:pt modelId="{173F6F04-C0AB-4B52-B2E8-F60B5A7984EE}" type="pres">
      <dgm:prSet presAssocID="{E0B39136-E57D-4FE5-87D7-82171D8AE050}" presName="sibTrans" presStyleCnt="0"/>
      <dgm:spPr/>
    </dgm:pt>
    <dgm:pt modelId="{E65E5F5E-4C21-4499-9545-C6BDC20CB2EF}" type="pres">
      <dgm:prSet presAssocID="{61B40CA5-5CD9-4C33-A42C-87B44770A06D}" presName="node" presStyleLbl="node1" presStyleIdx="1" presStyleCnt="10">
        <dgm:presLayoutVars>
          <dgm:bulletEnabled val="1"/>
        </dgm:presLayoutVars>
      </dgm:prSet>
      <dgm:spPr/>
    </dgm:pt>
    <dgm:pt modelId="{79B472D8-81DD-449B-B6EF-FDB3C4317855}" type="pres">
      <dgm:prSet presAssocID="{87A8D49F-BF06-4103-959C-B2C5749160CA}" presName="sibTrans" presStyleCnt="0"/>
      <dgm:spPr/>
    </dgm:pt>
    <dgm:pt modelId="{4753D1AA-3C63-4F0F-95B4-3DA36AB862CD}" type="pres">
      <dgm:prSet presAssocID="{E7BF24F6-B25F-4ACD-BDE2-ACB118E5B565}" presName="node" presStyleLbl="node1" presStyleIdx="2" presStyleCnt="10">
        <dgm:presLayoutVars>
          <dgm:bulletEnabled val="1"/>
        </dgm:presLayoutVars>
      </dgm:prSet>
      <dgm:spPr/>
    </dgm:pt>
    <dgm:pt modelId="{E3F4B667-9B93-49CD-8F00-021817C94A22}" type="pres">
      <dgm:prSet presAssocID="{8948C8EB-F1CB-493B-9665-3D1CF07239D5}" presName="sibTrans" presStyleCnt="0"/>
      <dgm:spPr/>
    </dgm:pt>
    <dgm:pt modelId="{690482E4-6548-4A0C-A1E2-C9C04E31E7F3}" type="pres">
      <dgm:prSet presAssocID="{CE210CCB-92F0-4C86-9A47-36F60FA9FC46}" presName="node" presStyleLbl="node1" presStyleIdx="3" presStyleCnt="10">
        <dgm:presLayoutVars>
          <dgm:bulletEnabled val="1"/>
        </dgm:presLayoutVars>
      </dgm:prSet>
      <dgm:spPr/>
    </dgm:pt>
    <dgm:pt modelId="{539AFC30-BC07-41AE-BFBB-8EB732B55413}" type="pres">
      <dgm:prSet presAssocID="{D967EB2E-EE34-4D9E-AB75-B7DFA8D3CCF7}" presName="sibTrans" presStyleCnt="0"/>
      <dgm:spPr/>
    </dgm:pt>
    <dgm:pt modelId="{1774612C-E5AF-46AF-A0C7-CBCA09EE85F6}" type="pres">
      <dgm:prSet presAssocID="{BB2123FF-D964-4A0B-8677-500BA955F96A}" presName="node" presStyleLbl="node1" presStyleIdx="4" presStyleCnt="10">
        <dgm:presLayoutVars>
          <dgm:bulletEnabled val="1"/>
        </dgm:presLayoutVars>
      </dgm:prSet>
      <dgm:spPr/>
    </dgm:pt>
    <dgm:pt modelId="{E50B00BD-4898-46E5-B70E-83D9AB8D6C1E}" type="pres">
      <dgm:prSet presAssocID="{A1615ADB-BF6B-4FDE-B0BF-46E3E554C9EB}" presName="sibTrans" presStyleCnt="0"/>
      <dgm:spPr/>
    </dgm:pt>
    <dgm:pt modelId="{FC5592C3-8786-461A-AA0C-01E2A5CADE6B}" type="pres">
      <dgm:prSet presAssocID="{3FC3EA8F-9540-45BC-909C-3C72A3ADEF0D}" presName="node" presStyleLbl="node1" presStyleIdx="5" presStyleCnt="10">
        <dgm:presLayoutVars>
          <dgm:bulletEnabled val="1"/>
        </dgm:presLayoutVars>
      </dgm:prSet>
      <dgm:spPr/>
    </dgm:pt>
    <dgm:pt modelId="{BBF076C2-0500-4674-AFE2-4348F0B208CF}" type="pres">
      <dgm:prSet presAssocID="{DCDE506A-7A1E-4702-8389-DAC526A7D463}" presName="sibTrans" presStyleCnt="0"/>
      <dgm:spPr/>
    </dgm:pt>
    <dgm:pt modelId="{9660E5F2-DF2A-4DEB-94F3-F59F6E50298E}" type="pres">
      <dgm:prSet presAssocID="{2EED1F90-9C91-4327-869E-F3346CF6B305}" presName="node" presStyleLbl="node1" presStyleIdx="6" presStyleCnt="10">
        <dgm:presLayoutVars>
          <dgm:bulletEnabled val="1"/>
        </dgm:presLayoutVars>
      </dgm:prSet>
      <dgm:spPr/>
    </dgm:pt>
    <dgm:pt modelId="{1317F16A-835F-48B7-B5A4-F39AAD4FA632}" type="pres">
      <dgm:prSet presAssocID="{2BD4CEE1-B915-4E70-AC1F-9FB30A49F74D}" presName="sibTrans" presStyleCnt="0"/>
      <dgm:spPr/>
    </dgm:pt>
    <dgm:pt modelId="{2176670B-B37C-403C-ABE1-041F4DCFB370}" type="pres">
      <dgm:prSet presAssocID="{A3B75185-7471-4EF0-85B8-ADB3C6F9B894}" presName="node" presStyleLbl="node1" presStyleIdx="7" presStyleCnt="10">
        <dgm:presLayoutVars>
          <dgm:bulletEnabled val="1"/>
        </dgm:presLayoutVars>
      </dgm:prSet>
      <dgm:spPr/>
    </dgm:pt>
    <dgm:pt modelId="{79EA1D73-E482-4DEA-9145-2C0926332B93}" type="pres">
      <dgm:prSet presAssocID="{B3CB07EB-F826-4E08-8940-BDBCCA9FA075}" presName="sibTrans" presStyleCnt="0"/>
      <dgm:spPr/>
    </dgm:pt>
    <dgm:pt modelId="{0E3E8D93-4E29-4440-8E26-123CFB055EDE}" type="pres">
      <dgm:prSet presAssocID="{C6F42F9A-F4C9-4000-AF01-F71BC2ADCB64}" presName="node" presStyleLbl="node1" presStyleIdx="8" presStyleCnt="10">
        <dgm:presLayoutVars>
          <dgm:bulletEnabled val="1"/>
        </dgm:presLayoutVars>
      </dgm:prSet>
      <dgm:spPr/>
    </dgm:pt>
    <dgm:pt modelId="{F4039BDE-C549-46ED-9CAE-28287AF5CB00}" type="pres">
      <dgm:prSet presAssocID="{B667F688-5A75-4315-8D73-EB09E73D87EE}" presName="sibTrans" presStyleCnt="0"/>
      <dgm:spPr/>
    </dgm:pt>
    <dgm:pt modelId="{170ED955-5B40-4C43-AFED-28F2403593D9}" type="pres">
      <dgm:prSet presAssocID="{80FB376B-E75A-4173-AF46-87A998933EB5}" presName="node" presStyleLbl="node1" presStyleIdx="9" presStyleCnt="10">
        <dgm:presLayoutVars>
          <dgm:bulletEnabled val="1"/>
        </dgm:presLayoutVars>
      </dgm:prSet>
      <dgm:spPr/>
    </dgm:pt>
  </dgm:ptLst>
  <dgm:cxnLst>
    <dgm:cxn modelId="{F997E503-31BE-4C73-8DEC-8D95E38DF8E3}" type="presOf" srcId="{CE210CCB-92F0-4C86-9A47-36F60FA9FC46}" destId="{690482E4-6548-4A0C-A1E2-C9C04E31E7F3}" srcOrd="0" destOrd="0" presId="urn:microsoft.com/office/officeart/2005/8/layout/default"/>
    <dgm:cxn modelId="{45309019-6949-4C74-90AD-6E8D5234D92E}" type="presOf" srcId="{80FB376B-E75A-4173-AF46-87A998933EB5}" destId="{170ED955-5B40-4C43-AFED-28F2403593D9}" srcOrd="0" destOrd="0" presId="urn:microsoft.com/office/officeart/2005/8/layout/default"/>
    <dgm:cxn modelId="{F515EF1E-DB9E-44D9-9884-E48BEE83396E}" srcId="{B0CD9EDC-EF11-4208-8DF9-A1D15044F160}" destId="{80FB376B-E75A-4173-AF46-87A998933EB5}" srcOrd="9" destOrd="0" parTransId="{F521D881-27CB-44DC-A1E3-EF82F1105873}" sibTransId="{B3DE50ED-2242-4AA5-B146-50BCFDE68441}"/>
    <dgm:cxn modelId="{805C5B37-53A2-4923-B82D-3989DB96CA06}" srcId="{B0CD9EDC-EF11-4208-8DF9-A1D15044F160}" destId="{61B40CA5-5CD9-4C33-A42C-87B44770A06D}" srcOrd="1" destOrd="0" parTransId="{F47541F7-D0AC-4AE3-81A8-BED890DF78D6}" sibTransId="{87A8D49F-BF06-4103-959C-B2C5749160CA}"/>
    <dgm:cxn modelId="{9C72C138-145C-4A8F-B198-FE14EE62E4C3}" srcId="{B0CD9EDC-EF11-4208-8DF9-A1D15044F160}" destId="{E7BF24F6-B25F-4ACD-BDE2-ACB118E5B565}" srcOrd="2" destOrd="0" parTransId="{B0C531E7-4262-430E-92D3-FA59EEB84685}" sibTransId="{8948C8EB-F1CB-493B-9665-3D1CF07239D5}"/>
    <dgm:cxn modelId="{5D9DE773-2AB0-4CDA-81F8-F4D7350379D9}" srcId="{B0CD9EDC-EF11-4208-8DF9-A1D15044F160}" destId="{A3B75185-7471-4EF0-85B8-ADB3C6F9B894}" srcOrd="7" destOrd="0" parTransId="{6B40C011-4FC8-4985-8B15-37FEFE0E519A}" sibTransId="{B3CB07EB-F826-4E08-8940-BDBCCA9FA075}"/>
    <dgm:cxn modelId="{6D4A0482-549C-40A4-8A21-407E740F396B}" type="presOf" srcId="{61B40CA5-5CD9-4C33-A42C-87B44770A06D}" destId="{E65E5F5E-4C21-4499-9545-C6BDC20CB2EF}" srcOrd="0" destOrd="0" presId="urn:microsoft.com/office/officeart/2005/8/layout/default"/>
    <dgm:cxn modelId="{93901196-4EAB-4FAD-95B8-412FDD5A3DBA}" srcId="{B0CD9EDC-EF11-4208-8DF9-A1D15044F160}" destId="{BB2123FF-D964-4A0B-8677-500BA955F96A}" srcOrd="4" destOrd="0" parTransId="{EF705206-6C21-4769-BA8C-2B52926C3131}" sibTransId="{A1615ADB-BF6B-4FDE-B0BF-46E3E554C9EB}"/>
    <dgm:cxn modelId="{71D79A98-AA0E-4C06-8AB3-F8D46017713B}" type="presOf" srcId="{D3D0FB27-2DBF-4270-847B-9B7E08BE8DA8}" destId="{3FE77EA3-75D0-4B34-BAEB-56CCD46CB6ED}" srcOrd="0" destOrd="0" presId="urn:microsoft.com/office/officeart/2005/8/layout/default"/>
    <dgm:cxn modelId="{968795A3-8EF3-4BC2-9173-B411AA9AE8C9}" type="presOf" srcId="{3FC3EA8F-9540-45BC-909C-3C72A3ADEF0D}" destId="{FC5592C3-8786-461A-AA0C-01E2A5CADE6B}" srcOrd="0" destOrd="0" presId="urn:microsoft.com/office/officeart/2005/8/layout/default"/>
    <dgm:cxn modelId="{40BFB5BC-BAF1-4755-81A5-5F3CC6285F07}" srcId="{B0CD9EDC-EF11-4208-8DF9-A1D15044F160}" destId="{3FC3EA8F-9540-45BC-909C-3C72A3ADEF0D}" srcOrd="5" destOrd="0" parTransId="{E903C75E-A194-4AEB-A9B8-2AF736996AE9}" sibTransId="{DCDE506A-7A1E-4702-8389-DAC526A7D463}"/>
    <dgm:cxn modelId="{D0BDDABF-C239-4182-B451-1207F3685FDF}" type="presOf" srcId="{BB2123FF-D964-4A0B-8677-500BA955F96A}" destId="{1774612C-E5AF-46AF-A0C7-CBCA09EE85F6}" srcOrd="0" destOrd="0" presId="urn:microsoft.com/office/officeart/2005/8/layout/default"/>
    <dgm:cxn modelId="{B69384C1-B350-4652-BEE2-94DEC1DDE044}" type="presOf" srcId="{C6F42F9A-F4C9-4000-AF01-F71BC2ADCB64}" destId="{0E3E8D93-4E29-4440-8E26-123CFB055EDE}" srcOrd="0" destOrd="0" presId="urn:microsoft.com/office/officeart/2005/8/layout/default"/>
    <dgm:cxn modelId="{52F948CB-651A-44F6-9BA0-272E3FED0F6B}" type="presOf" srcId="{A3B75185-7471-4EF0-85B8-ADB3C6F9B894}" destId="{2176670B-B37C-403C-ABE1-041F4DCFB370}" srcOrd="0" destOrd="0" presId="urn:microsoft.com/office/officeart/2005/8/layout/default"/>
    <dgm:cxn modelId="{790576D4-74B2-48AA-B2D0-363520D7BA75}" srcId="{B0CD9EDC-EF11-4208-8DF9-A1D15044F160}" destId="{C6F42F9A-F4C9-4000-AF01-F71BC2ADCB64}" srcOrd="8" destOrd="0" parTransId="{D9A75347-A2F2-4141-A422-A6344B611FFC}" sibTransId="{B667F688-5A75-4315-8D73-EB09E73D87EE}"/>
    <dgm:cxn modelId="{3E0AF9D6-AD19-469D-BE04-62B6D4F145DE}" srcId="{B0CD9EDC-EF11-4208-8DF9-A1D15044F160}" destId="{D3D0FB27-2DBF-4270-847B-9B7E08BE8DA8}" srcOrd="0" destOrd="0" parTransId="{2FBC936C-7D57-43DF-8C5C-83C38D117B57}" sibTransId="{E0B39136-E57D-4FE5-87D7-82171D8AE050}"/>
    <dgm:cxn modelId="{4A1C87D8-52E0-425F-AC20-B727CAD22657}" type="presOf" srcId="{B0CD9EDC-EF11-4208-8DF9-A1D15044F160}" destId="{A10D10E1-42EE-4E74-A8F0-45536AF21483}" srcOrd="0" destOrd="0" presId="urn:microsoft.com/office/officeart/2005/8/layout/default"/>
    <dgm:cxn modelId="{7BCB69E7-54C8-41FC-9D7F-E91AAAB7258F}" srcId="{B0CD9EDC-EF11-4208-8DF9-A1D15044F160}" destId="{2EED1F90-9C91-4327-869E-F3346CF6B305}" srcOrd="6" destOrd="0" parTransId="{38B316CE-D7C0-4350-BA56-98578B9434C5}" sibTransId="{2BD4CEE1-B915-4E70-AC1F-9FB30A49F74D}"/>
    <dgm:cxn modelId="{6443F0EC-6BD8-40D5-8F69-910C5FB9D813}" type="presOf" srcId="{E7BF24F6-B25F-4ACD-BDE2-ACB118E5B565}" destId="{4753D1AA-3C63-4F0F-95B4-3DA36AB862CD}" srcOrd="0" destOrd="0" presId="urn:microsoft.com/office/officeart/2005/8/layout/default"/>
    <dgm:cxn modelId="{A867A1F3-A524-421A-B574-BDFF3141A9AB}" srcId="{B0CD9EDC-EF11-4208-8DF9-A1D15044F160}" destId="{CE210CCB-92F0-4C86-9A47-36F60FA9FC46}" srcOrd="3" destOrd="0" parTransId="{1D4F2418-A165-4EC6-AD57-7501A5E67865}" sibTransId="{D967EB2E-EE34-4D9E-AB75-B7DFA8D3CCF7}"/>
    <dgm:cxn modelId="{28A3BFF7-DABF-4115-9961-51C0DC768DA7}" type="presOf" srcId="{2EED1F90-9C91-4327-869E-F3346CF6B305}" destId="{9660E5F2-DF2A-4DEB-94F3-F59F6E50298E}" srcOrd="0" destOrd="0" presId="urn:microsoft.com/office/officeart/2005/8/layout/default"/>
    <dgm:cxn modelId="{BCAE591A-79A3-4472-BCFA-BCF5A9C65ECC}" type="presParOf" srcId="{A10D10E1-42EE-4E74-A8F0-45536AF21483}" destId="{3FE77EA3-75D0-4B34-BAEB-56CCD46CB6ED}" srcOrd="0" destOrd="0" presId="urn:microsoft.com/office/officeart/2005/8/layout/default"/>
    <dgm:cxn modelId="{93969990-BC2C-42A1-9A2E-01B7145B1343}" type="presParOf" srcId="{A10D10E1-42EE-4E74-A8F0-45536AF21483}" destId="{173F6F04-C0AB-4B52-B2E8-F60B5A7984EE}" srcOrd="1" destOrd="0" presId="urn:microsoft.com/office/officeart/2005/8/layout/default"/>
    <dgm:cxn modelId="{EAB337CC-6502-4D49-B4A3-59D532722466}" type="presParOf" srcId="{A10D10E1-42EE-4E74-A8F0-45536AF21483}" destId="{E65E5F5E-4C21-4499-9545-C6BDC20CB2EF}" srcOrd="2" destOrd="0" presId="urn:microsoft.com/office/officeart/2005/8/layout/default"/>
    <dgm:cxn modelId="{C76AEE32-642C-4327-B449-E63F2E10DFEB}" type="presParOf" srcId="{A10D10E1-42EE-4E74-A8F0-45536AF21483}" destId="{79B472D8-81DD-449B-B6EF-FDB3C4317855}" srcOrd="3" destOrd="0" presId="urn:microsoft.com/office/officeart/2005/8/layout/default"/>
    <dgm:cxn modelId="{8DEDB5E6-3551-4792-849A-91196F646402}" type="presParOf" srcId="{A10D10E1-42EE-4E74-A8F0-45536AF21483}" destId="{4753D1AA-3C63-4F0F-95B4-3DA36AB862CD}" srcOrd="4" destOrd="0" presId="urn:microsoft.com/office/officeart/2005/8/layout/default"/>
    <dgm:cxn modelId="{460F4BEB-7240-4BCE-BB30-341BB30F41ED}" type="presParOf" srcId="{A10D10E1-42EE-4E74-A8F0-45536AF21483}" destId="{E3F4B667-9B93-49CD-8F00-021817C94A22}" srcOrd="5" destOrd="0" presId="urn:microsoft.com/office/officeart/2005/8/layout/default"/>
    <dgm:cxn modelId="{120E73E8-80BA-499A-9CFB-ACAA7A8C00B2}" type="presParOf" srcId="{A10D10E1-42EE-4E74-A8F0-45536AF21483}" destId="{690482E4-6548-4A0C-A1E2-C9C04E31E7F3}" srcOrd="6" destOrd="0" presId="urn:microsoft.com/office/officeart/2005/8/layout/default"/>
    <dgm:cxn modelId="{E3D46762-11B7-4DFC-9CDC-1EF5D4A1A3B7}" type="presParOf" srcId="{A10D10E1-42EE-4E74-A8F0-45536AF21483}" destId="{539AFC30-BC07-41AE-BFBB-8EB732B55413}" srcOrd="7" destOrd="0" presId="urn:microsoft.com/office/officeart/2005/8/layout/default"/>
    <dgm:cxn modelId="{D292ADB3-AEF1-4744-8C1D-AE7AB6DB4F84}" type="presParOf" srcId="{A10D10E1-42EE-4E74-A8F0-45536AF21483}" destId="{1774612C-E5AF-46AF-A0C7-CBCA09EE85F6}" srcOrd="8" destOrd="0" presId="urn:microsoft.com/office/officeart/2005/8/layout/default"/>
    <dgm:cxn modelId="{A4D5A777-A38A-4071-8080-958B73C7BB73}" type="presParOf" srcId="{A10D10E1-42EE-4E74-A8F0-45536AF21483}" destId="{E50B00BD-4898-46E5-B70E-83D9AB8D6C1E}" srcOrd="9" destOrd="0" presId="urn:microsoft.com/office/officeart/2005/8/layout/default"/>
    <dgm:cxn modelId="{B985DE67-DDF8-45D0-894A-9469322B94B4}" type="presParOf" srcId="{A10D10E1-42EE-4E74-A8F0-45536AF21483}" destId="{FC5592C3-8786-461A-AA0C-01E2A5CADE6B}" srcOrd="10" destOrd="0" presId="urn:microsoft.com/office/officeart/2005/8/layout/default"/>
    <dgm:cxn modelId="{418FDC04-2292-4DE0-AA18-1B1C1436322A}" type="presParOf" srcId="{A10D10E1-42EE-4E74-A8F0-45536AF21483}" destId="{BBF076C2-0500-4674-AFE2-4348F0B208CF}" srcOrd="11" destOrd="0" presId="urn:microsoft.com/office/officeart/2005/8/layout/default"/>
    <dgm:cxn modelId="{4AD7C750-3264-4267-A4D2-04638878DC00}" type="presParOf" srcId="{A10D10E1-42EE-4E74-A8F0-45536AF21483}" destId="{9660E5F2-DF2A-4DEB-94F3-F59F6E50298E}" srcOrd="12" destOrd="0" presId="urn:microsoft.com/office/officeart/2005/8/layout/default"/>
    <dgm:cxn modelId="{6932916B-912E-4442-AF1C-E6AD30EB8FD1}" type="presParOf" srcId="{A10D10E1-42EE-4E74-A8F0-45536AF21483}" destId="{1317F16A-835F-48B7-B5A4-F39AAD4FA632}" srcOrd="13" destOrd="0" presId="urn:microsoft.com/office/officeart/2005/8/layout/default"/>
    <dgm:cxn modelId="{F36E798C-9BDA-4223-B954-57B475C6EC42}" type="presParOf" srcId="{A10D10E1-42EE-4E74-A8F0-45536AF21483}" destId="{2176670B-B37C-403C-ABE1-041F4DCFB370}" srcOrd="14" destOrd="0" presId="urn:microsoft.com/office/officeart/2005/8/layout/default"/>
    <dgm:cxn modelId="{E64F73A4-B686-4131-958C-1EE43880BB94}" type="presParOf" srcId="{A10D10E1-42EE-4E74-A8F0-45536AF21483}" destId="{79EA1D73-E482-4DEA-9145-2C0926332B93}" srcOrd="15" destOrd="0" presId="urn:microsoft.com/office/officeart/2005/8/layout/default"/>
    <dgm:cxn modelId="{34FC6027-9925-4F3D-BC37-24411F9A9AD0}" type="presParOf" srcId="{A10D10E1-42EE-4E74-A8F0-45536AF21483}" destId="{0E3E8D93-4E29-4440-8E26-123CFB055EDE}" srcOrd="16" destOrd="0" presId="urn:microsoft.com/office/officeart/2005/8/layout/default"/>
    <dgm:cxn modelId="{69960060-DAD9-40B9-9E71-09ED9E347382}" type="presParOf" srcId="{A10D10E1-42EE-4E74-A8F0-45536AF21483}" destId="{F4039BDE-C549-46ED-9CAE-28287AF5CB00}" srcOrd="17" destOrd="0" presId="urn:microsoft.com/office/officeart/2005/8/layout/default"/>
    <dgm:cxn modelId="{C7ED197A-6829-41C1-96E7-14372A99FBD2}" type="presParOf" srcId="{A10D10E1-42EE-4E74-A8F0-45536AF21483}" destId="{170ED955-5B40-4C43-AFED-28F2403593D9}"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77EA3-75D0-4B34-BAEB-56CCD46CB6ED}">
      <dsp:nvSpPr>
        <dsp:cNvPr id="0" name=""/>
        <dsp:cNvSpPr/>
      </dsp:nvSpPr>
      <dsp:spPr>
        <a:xfrm>
          <a:off x="961120" y="2079"/>
          <a:ext cx="2094322" cy="1256593"/>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Integrated Resource Plan: 2019, IRP 2023 (draft), IRP 2024 (draft), IRP2025 (DMRE, and </a:t>
          </a:r>
          <a:r>
            <a:rPr lang="en-US" sz="1300" kern="1200" dirty="0" err="1"/>
            <a:t>DoEE</a:t>
          </a:r>
          <a:r>
            <a:rPr lang="en-US" sz="1300" kern="1200" dirty="0"/>
            <a:t> since 2024 election)</a:t>
          </a:r>
        </a:p>
      </dsp:txBody>
      <dsp:txXfrm>
        <a:off x="961120" y="2079"/>
        <a:ext cx="2094322" cy="1256593"/>
      </dsp:txXfrm>
    </dsp:sp>
    <dsp:sp modelId="{E65E5F5E-4C21-4499-9545-C6BDC20CB2EF}">
      <dsp:nvSpPr>
        <dsp:cNvPr id="0" name=""/>
        <dsp:cNvSpPr/>
      </dsp:nvSpPr>
      <dsp:spPr>
        <a:xfrm>
          <a:off x="3264875" y="2079"/>
          <a:ext cx="2094322" cy="1256593"/>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Energy Action Plan 2022 (updated ) – The Presidency</a:t>
          </a:r>
        </a:p>
      </dsp:txBody>
      <dsp:txXfrm>
        <a:off x="3264875" y="2079"/>
        <a:ext cx="2094322" cy="1256593"/>
      </dsp:txXfrm>
    </dsp:sp>
    <dsp:sp modelId="{4753D1AA-3C63-4F0F-95B4-3DA36AB862CD}">
      <dsp:nvSpPr>
        <dsp:cNvPr id="0" name=""/>
        <dsp:cNvSpPr/>
      </dsp:nvSpPr>
      <dsp:spPr>
        <a:xfrm>
          <a:off x="5568630" y="2079"/>
          <a:ext cx="2094322" cy="1256593"/>
        </a:xfrm>
        <a:prstGeom prst="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Transmission Development Plan (NTCSA)</a:t>
          </a:r>
        </a:p>
      </dsp:txBody>
      <dsp:txXfrm>
        <a:off x="5568630" y="2079"/>
        <a:ext cx="2094322" cy="1256593"/>
      </dsp:txXfrm>
    </dsp:sp>
    <dsp:sp modelId="{690482E4-6548-4A0C-A1E2-C9C04E31E7F3}">
      <dsp:nvSpPr>
        <dsp:cNvPr id="0" name=""/>
        <dsp:cNvSpPr/>
      </dsp:nvSpPr>
      <dsp:spPr>
        <a:xfrm>
          <a:off x="7872385" y="2079"/>
          <a:ext cx="2094322" cy="1256593"/>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Nationally Determined Contribution (DEFFE)</a:t>
          </a:r>
        </a:p>
      </dsp:txBody>
      <dsp:txXfrm>
        <a:off x="7872385" y="2079"/>
        <a:ext cx="2094322" cy="1256593"/>
      </dsp:txXfrm>
    </dsp:sp>
    <dsp:sp modelId="{1774612C-E5AF-46AF-A0C7-CBCA09EE85F6}">
      <dsp:nvSpPr>
        <dsp:cNvPr id="0" name=""/>
        <dsp:cNvSpPr/>
      </dsp:nvSpPr>
      <dsp:spPr>
        <a:xfrm>
          <a:off x="961120" y="1468105"/>
          <a:ext cx="2094322" cy="1256593"/>
        </a:xfrm>
        <a:prstGeom prst="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Just Transition Framework (PCC, Cabinet)</a:t>
          </a:r>
        </a:p>
      </dsp:txBody>
      <dsp:txXfrm>
        <a:off x="961120" y="1468105"/>
        <a:ext cx="2094322" cy="1256593"/>
      </dsp:txXfrm>
    </dsp:sp>
    <dsp:sp modelId="{FC5592C3-8786-461A-AA0C-01E2A5CADE6B}">
      <dsp:nvSpPr>
        <dsp:cNvPr id="0" name=""/>
        <dsp:cNvSpPr/>
      </dsp:nvSpPr>
      <dsp:spPr>
        <a:xfrm>
          <a:off x="3264875" y="1468105"/>
          <a:ext cx="2094322" cy="1256593"/>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South African Renewable Energy Masterplan (DoEE, 2025)</a:t>
          </a:r>
        </a:p>
      </dsp:txBody>
      <dsp:txXfrm>
        <a:off x="3264875" y="1468105"/>
        <a:ext cx="2094322" cy="1256593"/>
      </dsp:txXfrm>
    </dsp:sp>
    <dsp:sp modelId="{9660E5F2-DF2A-4DEB-94F3-F59F6E50298E}">
      <dsp:nvSpPr>
        <dsp:cNvPr id="0" name=""/>
        <dsp:cNvSpPr/>
      </dsp:nvSpPr>
      <dsp:spPr>
        <a:xfrm>
          <a:off x="5568630" y="1468105"/>
          <a:ext cx="2094322" cy="1256593"/>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National Infrastructure Plan 2050 (2022)</a:t>
          </a:r>
        </a:p>
      </dsp:txBody>
      <dsp:txXfrm>
        <a:off x="5568630" y="1468105"/>
        <a:ext cx="2094322" cy="1256593"/>
      </dsp:txXfrm>
    </dsp:sp>
    <dsp:sp modelId="{2176670B-B37C-403C-ABE1-041F4DCFB370}">
      <dsp:nvSpPr>
        <dsp:cNvPr id="0" name=""/>
        <dsp:cNvSpPr/>
      </dsp:nvSpPr>
      <dsp:spPr>
        <a:xfrm>
          <a:off x="7872385" y="1468105"/>
          <a:ext cx="2094322" cy="1256593"/>
        </a:xfrm>
        <a:prstGeom prst="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ZA" sz="1300" kern="1200"/>
            <a:t>Climate Change Act (2024)</a:t>
          </a:r>
          <a:endParaRPr lang="en-US" sz="1300" kern="1200"/>
        </a:p>
      </dsp:txBody>
      <dsp:txXfrm>
        <a:off x="7872385" y="1468105"/>
        <a:ext cx="2094322" cy="1256593"/>
      </dsp:txXfrm>
    </dsp:sp>
    <dsp:sp modelId="{0E3E8D93-4E29-4440-8E26-123CFB055EDE}">
      <dsp:nvSpPr>
        <dsp:cNvPr id="0" name=""/>
        <dsp:cNvSpPr/>
      </dsp:nvSpPr>
      <dsp:spPr>
        <a:xfrm>
          <a:off x="3264875" y="2934131"/>
          <a:ext cx="2094322" cy="1256593"/>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ZA" sz="1300" kern="1200"/>
            <a:t>Electricity Regulation Amendment Act (2024)</a:t>
          </a:r>
          <a:endParaRPr lang="en-US" sz="1300" kern="1200"/>
        </a:p>
      </dsp:txBody>
      <dsp:txXfrm>
        <a:off x="3264875" y="2934131"/>
        <a:ext cx="2094322" cy="1256593"/>
      </dsp:txXfrm>
    </dsp:sp>
    <dsp:sp modelId="{170ED955-5B40-4C43-AFED-28F2403593D9}">
      <dsp:nvSpPr>
        <dsp:cNvPr id="0" name=""/>
        <dsp:cNvSpPr/>
      </dsp:nvSpPr>
      <dsp:spPr>
        <a:xfrm>
          <a:off x="5568630" y="2934131"/>
          <a:ext cx="2094322" cy="1256593"/>
        </a:xfrm>
        <a:prstGeom prst="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ZA" sz="1300" kern="1200"/>
            <a:t>Low Emission Development Strategy (2020)</a:t>
          </a:r>
          <a:endParaRPr lang="en-US" sz="1300" kern="1200"/>
        </a:p>
      </dsp:txBody>
      <dsp:txXfrm>
        <a:off x="5568630" y="2934131"/>
        <a:ext cx="2094322" cy="125659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C35620-ED06-404D-8F37-A502B98CE63B}" type="datetimeFigureOut">
              <a:rPr lang="en-ZA" smtClean="0"/>
              <a:t>2026/08/04</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BE98AB-F218-4EBE-9D18-47AC8431F598}" type="slidenum">
              <a:rPr lang="en-ZA" smtClean="0"/>
              <a:t>‹#›</a:t>
            </a:fld>
            <a:endParaRPr lang="en-ZA"/>
          </a:p>
        </p:txBody>
      </p:sp>
    </p:spTree>
    <p:extLst>
      <p:ext uri="{BB962C8B-B14F-4D97-AF65-F5344CB8AC3E}">
        <p14:creationId xmlns:p14="http://schemas.microsoft.com/office/powerpoint/2010/main" val="2814164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932B7-9B3D-E6C8-CAC8-DC87CF8F59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1C5826-FD49-DA4C-C09A-2D2317759D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C6263F-BA33-BC35-BA8A-77DC07E9AC5D}"/>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377493EE-0370-A780-1C25-EEFE61079086}"/>
              </a:ext>
            </a:extLst>
          </p:cNvPr>
          <p:cNvSpPr>
            <a:spLocks noGrp="1"/>
          </p:cNvSpPr>
          <p:nvPr>
            <p:ph type="sldNum" sz="quarter" idx="5"/>
          </p:nvPr>
        </p:nvSpPr>
        <p:spPr/>
        <p:txBody>
          <a:bodyPr/>
          <a:lstStyle/>
          <a:p>
            <a:fld id="{5355EE00-105C-4AF5-ACCD-2D8410D6B187}" type="slidenum">
              <a:rPr lang="en-ZA" smtClean="0"/>
              <a:t>30</a:t>
            </a:fld>
            <a:endParaRPr lang="en-ZA"/>
          </a:p>
        </p:txBody>
      </p:sp>
    </p:spTree>
    <p:extLst>
      <p:ext uri="{BB962C8B-B14F-4D97-AF65-F5344CB8AC3E}">
        <p14:creationId xmlns:p14="http://schemas.microsoft.com/office/powerpoint/2010/main" val="3932624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355EE00-105C-4AF5-ACCD-2D8410D6B187}" type="slidenum">
              <a:rPr lang="en-ZA" smtClean="0"/>
              <a:t>50</a:t>
            </a:fld>
            <a:endParaRPr lang="en-ZA"/>
          </a:p>
        </p:txBody>
      </p:sp>
    </p:spTree>
    <p:extLst>
      <p:ext uri="{BB962C8B-B14F-4D97-AF65-F5344CB8AC3E}">
        <p14:creationId xmlns:p14="http://schemas.microsoft.com/office/powerpoint/2010/main" val="42537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355EE00-105C-4AF5-ACCD-2D8410D6B187}" type="slidenum">
              <a:rPr lang="en-ZA" smtClean="0"/>
              <a:t>60</a:t>
            </a:fld>
            <a:endParaRPr lang="en-ZA"/>
          </a:p>
        </p:txBody>
      </p:sp>
    </p:spTree>
    <p:extLst>
      <p:ext uri="{BB962C8B-B14F-4D97-AF65-F5344CB8AC3E}">
        <p14:creationId xmlns:p14="http://schemas.microsoft.com/office/powerpoint/2010/main" val="4046548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ZA"/>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ZA"/>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ZA"/>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ZA"/>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ZA"/>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ZA"/>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ZA"/>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ZA"/>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ZA"/>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ZA"/>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ZA"/>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ZA"/>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ZA"/>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ZA"/>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ZA"/>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ZA"/>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ZA"/>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ZA"/>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ZA"/>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ZA"/>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ZA"/>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ZA"/>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ZA"/>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ZA"/>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ZA"/>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ZA"/>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8/4/2026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5.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hyperlink" Target="https://www.eskom.co.za/wp-content/uploads/2026/04/State-of-the-System-%E2%80%93-Winter-Outlook-Briefing-2026.pdf?utm_source=chatgpt.com"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s://www.nersa.org.za/files/files/2025/06/MYPD6DecisionandReasonsforDeision-NTCSA.pdf"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6.sv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1"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ZA"/>
            </a:p>
          </p:txBody>
        </p:sp>
        <p:sp>
          <p:nvSpPr>
            <p:cNvPr id="12"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ZA"/>
            </a:p>
          </p:txBody>
        </p:sp>
        <p:sp>
          <p:nvSpPr>
            <p:cNvPr id="13"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ZA"/>
            </a:p>
          </p:txBody>
        </p:sp>
        <p:sp>
          <p:nvSpPr>
            <p:cNvPr id="14"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ZA"/>
            </a:p>
          </p:txBody>
        </p:sp>
        <p:sp>
          <p:nvSpPr>
            <p:cNvPr id="15"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ZA"/>
            </a:p>
          </p:txBody>
        </p:sp>
        <p:sp>
          <p:nvSpPr>
            <p:cNvPr id="16"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ZA"/>
            </a:p>
          </p:txBody>
        </p:sp>
        <p:sp>
          <p:nvSpPr>
            <p:cNvPr id="17"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ZA"/>
            </a:p>
          </p:txBody>
        </p:sp>
        <p:sp>
          <p:nvSpPr>
            <p:cNvPr id="18"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ZA"/>
            </a:p>
          </p:txBody>
        </p:sp>
        <p:sp>
          <p:nvSpPr>
            <p:cNvPr id="19"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ZA"/>
            </a:p>
          </p:txBody>
        </p:sp>
        <p:sp>
          <p:nvSpPr>
            <p:cNvPr id="20"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ZA"/>
            </a:p>
          </p:txBody>
        </p:sp>
        <p:sp>
          <p:nvSpPr>
            <p:cNvPr id="21"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ZA"/>
            </a:p>
          </p:txBody>
        </p:sp>
        <p:sp>
          <p:nvSpPr>
            <p:cNvPr id="22"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ZA"/>
            </a:p>
          </p:txBody>
        </p:sp>
      </p:grpSp>
      <p:grpSp>
        <p:nvGrpSpPr>
          <p:cNvPr id="24" name="Group 23">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5"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ZA"/>
            </a:p>
          </p:txBody>
        </p:sp>
        <p:sp>
          <p:nvSpPr>
            <p:cNvPr id="26"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ZA"/>
            </a:p>
          </p:txBody>
        </p:sp>
        <p:sp>
          <p:nvSpPr>
            <p:cNvPr id="27"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ZA"/>
            </a:p>
          </p:txBody>
        </p:sp>
        <p:sp>
          <p:nvSpPr>
            <p:cNvPr id="28"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ZA"/>
            </a:p>
          </p:txBody>
        </p:sp>
        <p:sp>
          <p:nvSpPr>
            <p:cNvPr id="29"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ZA"/>
            </a:p>
          </p:txBody>
        </p:sp>
        <p:sp>
          <p:nvSpPr>
            <p:cNvPr id="30"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ZA"/>
            </a:p>
          </p:txBody>
        </p:sp>
        <p:sp>
          <p:nvSpPr>
            <p:cNvPr id="31"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ZA"/>
            </a:p>
          </p:txBody>
        </p:sp>
        <p:sp>
          <p:nvSpPr>
            <p:cNvPr id="32"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ZA"/>
            </a:p>
          </p:txBody>
        </p:sp>
        <p:sp>
          <p:nvSpPr>
            <p:cNvPr id="33"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ZA"/>
            </a:p>
          </p:txBody>
        </p:sp>
        <p:sp>
          <p:nvSpPr>
            <p:cNvPr id="34"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ZA"/>
            </a:p>
          </p:txBody>
        </p:sp>
        <p:sp>
          <p:nvSpPr>
            <p:cNvPr id="35"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ZA"/>
            </a:p>
          </p:txBody>
        </p:sp>
        <p:sp>
          <p:nvSpPr>
            <p:cNvPr id="36"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ZA"/>
            </a:p>
          </p:txBody>
        </p:sp>
      </p:grpSp>
      <p:sp>
        <p:nvSpPr>
          <p:cNvPr id="38" name="Rectangle 37">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ZA"/>
          </a:p>
        </p:txBody>
      </p:sp>
      <p:sp>
        <p:nvSpPr>
          <p:cNvPr id="40" name="Freeform 6">
            <a:extLst>
              <a:ext uri="{FF2B5EF4-FFF2-40B4-BE49-F238E27FC236}">
                <a16:creationId xmlns:a16="http://schemas.microsoft.com/office/drawing/2014/main" id="{3623DEAC-F39C-45D6-86DC-1033F6429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ZA"/>
          </a:p>
        </p:txBody>
      </p:sp>
      <p:sp useBgFill="1">
        <p:nvSpPr>
          <p:cNvPr id="42" name="Rectangle 41">
            <a:extLst>
              <a:ext uri="{FF2B5EF4-FFF2-40B4-BE49-F238E27FC236}">
                <a16:creationId xmlns:a16="http://schemas.microsoft.com/office/drawing/2014/main" id="{22589B50-D615-4630-B6F7-29E99FF2C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B87A83DF-4E7A-4A81-867E-10E29C4BD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 y="0"/>
            <a:ext cx="6111243"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ZA"/>
          </a:p>
        </p:txBody>
      </p:sp>
      <p:sp>
        <p:nvSpPr>
          <p:cNvPr id="5" name="Title 4">
            <a:extLst>
              <a:ext uri="{FF2B5EF4-FFF2-40B4-BE49-F238E27FC236}">
                <a16:creationId xmlns:a16="http://schemas.microsoft.com/office/drawing/2014/main" id="{212DAC53-96F5-4CD3-8FA6-8820080F40A4}"/>
              </a:ext>
            </a:extLst>
          </p:cNvPr>
          <p:cNvSpPr>
            <a:spLocks noGrp="1"/>
          </p:cNvSpPr>
          <p:nvPr>
            <p:ph type="title"/>
          </p:nvPr>
        </p:nvSpPr>
        <p:spPr>
          <a:xfrm>
            <a:off x="6666005" y="397102"/>
            <a:ext cx="5280460" cy="3943250"/>
          </a:xfrm>
        </p:spPr>
        <p:txBody>
          <a:bodyPr vert="horz" lIns="91440" tIns="45720" rIns="91440" bIns="45720" rtlCol="0" anchor="b">
            <a:normAutofit/>
          </a:bodyPr>
          <a:lstStyle/>
          <a:p>
            <a:r>
              <a:rPr lang="en-GB" dirty="0">
                <a:solidFill>
                  <a:srgbClr val="00B050"/>
                </a:solidFill>
                <a:latin typeface="Congenial Light" panose="020B0604020202020204" pitchFamily="2" charset="0"/>
                <a:ea typeface="Calibri" panose="020F0502020204030204" pitchFamily="34" charset="0"/>
              </a:rPr>
              <a:t>Is the global financial system aligned with the SDGs?</a:t>
            </a:r>
            <a:br>
              <a:rPr lang="en-GB" dirty="0">
                <a:solidFill>
                  <a:schemeClr val="bg1"/>
                </a:solidFill>
                <a:effectLst/>
                <a:latin typeface="Arial" panose="020B0604020202020204" pitchFamily="34" charset="0"/>
                <a:ea typeface="Calibri" panose="020F0502020204030204" pitchFamily="34" charset="0"/>
              </a:rPr>
            </a:br>
            <a:br>
              <a:rPr lang="en-GB" dirty="0">
                <a:solidFill>
                  <a:schemeClr val="bg1"/>
                </a:solidFill>
                <a:effectLst/>
                <a:latin typeface="Arial" panose="020B0604020202020204" pitchFamily="34" charset="0"/>
                <a:ea typeface="Calibri" panose="020F0502020204030204" pitchFamily="34" charset="0"/>
              </a:rPr>
            </a:br>
            <a:endParaRPr lang="en-US" sz="2400" dirty="0">
              <a:solidFill>
                <a:schemeClr val="bg1"/>
              </a:solidFill>
              <a:latin typeface="Amasis MT Pro" panose="020B0604020202020204" pitchFamily="18" charset="0"/>
            </a:endParaRPr>
          </a:p>
        </p:txBody>
      </p:sp>
      <p:sp>
        <p:nvSpPr>
          <p:cNvPr id="46" name="Freeform 27">
            <a:extLst>
              <a:ext uri="{FF2B5EF4-FFF2-40B4-BE49-F238E27FC236}">
                <a16:creationId xmlns:a16="http://schemas.microsoft.com/office/drawing/2014/main" id="{435515D7-4CE9-4558-BA93-E245EFB64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6881206" cy="857047"/>
          </a:xfrm>
          <a:custGeom>
            <a:avLst/>
            <a:gdLst>
              <a:gd name="connsiteX0" fmla="*/ 0 w 6881206"/>
              <a:gd name="connsiteY0" fmla="*/ 0 h 857047"/>
              <a:gd name="connsiteX1" fmla="*/ 653445 w 6881206"/>
              <a:gd name="connsiteY1" fmla="*/ 0 h 857047"/>
              <a:gd name="connsiteX2" fmla="*/ 1156123 w 6881206"/>
              <a:gd name="connsiteY2" fmla="*/ 0 h 857047"/>
              <a:gd name="connsiteX3" fmla="*/ 1380221 w 6881206"/>
              <a:gd name="connsiteY3" fmla="*/ 0 h 857047"/>
              <a:gd name="connsiteX4" fmla="*/ 1444324 w 6881206"/>
              <a:gd name="connsiteY4" fmla="*/ 0 h 857047"/>
              <a:gd name="connsiteX5" fmla="*/ 1522072 w 6881206"/>
              <a:gd name="connsiteY5" fmla="*/ 0 h 857047"/>
              <a:gd name="connsiteX6" fmla="*/ 1596570 w 6881206"/>
              <a:gd name="connsiteY6" fmla="*/ 0 h 857047"/>
              <a:gd name="connsiteX7" fmla="*/ 1893047 w 6881206"/>
              <a:gd name="connsiteY7" fmla="*/ 0 h 857047"/>
              <a:gd name="connsiteX8" fmla="*/ 1978260 w 6881206"/>
              <a:gd name="connsiteY8" fmla="*/ 0 h 857047"/>
              <a:gd name="connsiteX9" fmla="*/ 2032793 w 6881206"/>
              <a:gd name="connsiteY9" fmla="*/ 0 h 857047"/>
              <a:gd name="connsiteX10" fmla="*/ 2095032 w 6881206"/>
              <a:gd name="connsiteY10" fmla="*/ 0 h 857047"/>
              <a:gd name="connsiteX11" fmla="*/ 2574748 w 6881206"/>
              <a:gd name="connsiteY11" fmla="*/ 0 h 857047"/>
              <a:gd name="connsiteX12" fmla="*/ 2712413 w 6881206"/>
              <a:gd name="connsiteY12" fmla="*/ 0 h 857047"/>
              <a:gd name="connsiteX13" fmla="*/ 2724164 w 6881206"/>
              <a:gd name="connsiteY13" fmla="*/ 0 h 857047"/>
              <a:gd name="connsiteX14" fmla="*/ 2806423 w 6881206"/>
              <a:gd name="connsiteY14" fmla="*/ 0 h 857047"/>
              <a:gd name="connsiteX15" fmla="*/ 2975563 w 6881206"/>
              <a:gd name="connsiteY15" fmla="*/ 0 h 857047"/>
              <a:gd name="connsiteX16" fmla="*/ 3029696 w 6881206"/>
              <a:gd name="connsiteY16" fmla="*/ 0 h 857047"/>
              <a:gd name="connsiteX17" fmla="*/ 3216247 w 6881206"/>
              <a:gd name="connsiteY17" fmla="*/ 0 h 857047"/>
              <a:gd name="connsiteX18" fmla="*/ 3464491 w 6881206"/>
              <a:gd name="connsiteY18" fmla="*/ 0 h 857047"/>
              <a:gd name="connsiteX19" fmla="*/ 3476820 w 6881206"/>
              <a:gd name="connsiteY19" fmla="*/ 0 h 857047"/>
              <a:gd name="connsiteX20" fmla="*/ 3508932 w 6881206"/>
              <a:gd name="connsiteY20" fmla="*/ 0 h 857047"/>
              <a:gd name="connsiteX21" fmla="*/ 3518154 w 6881206"/>
              <a:gd name="connsiteY21" fmla="*/ 0 h 857047"/>
              <a:gd name="connsiteX22" fmla="*/ 3563124 w 6881206"/>
              <a:gd name="connsiteY22" fmla="*/ 0 h 857047"/>
              <a:gd name="connsiteX23" fmla="*/ 3568615 w 6881206"/>
              <a:gd name="connsiteY23" fmla="*/ 0 h 857047"/>
              <a:gd name="connsiteX24" fmla="*/ 3582711 w 6881206"/>
              <a:gd name="connsiteY24" fmla="*/ 0 h 857047"/>
              <a:gd name="connsiteX25" fmla="*/ 3607047 w 6881206"/>
              <a:gd name="connsiteY25" fmla="*/ 0 h 857047"/>
              <a:gd name="connsiteX26" fmla="*/ 3711363 w 6881206"/>
              <a:gd name="connsiteY26" fmla="*/ 0 h 857047"/>
              <a:gd name="connsiteX27" fmla="*/ 3757936 w 6881206"/>
              <a:gd name="connsiteY27" fmla="*/ 0 h 857047"/>
              <a:gd name="connsiteX28" fmla="*/ 3914505 w 6881206"/>
              <a:gd name="connsiteY28" fmla="*/ 0 h 857047"/>
              <a:gd name="connsiteX29" fmla="*/ 4099165 w 6881206"/>
              <a:gd name="connsiteY29" fmla="*/ 0 h 857047"/>
              <a:gd name="connsiteX30" fmla="*/ 4176573 w 6881206"/>
              <a:gd name="connsiteY30" fmla="*/ 0 h 857047"/>
              <a:gd name="connsiteX31" fmla="*/ 4211043 w 6881206"/>
              <a:gd name="connsiteY31" fmla="*/ 0 h 857047"/>
              <a:gd name="connsiteX32" fmla="*/ 4249415 w 6881206"/>
              <a:gd name="connsiteY32" fmla="*/ 0 h 857047"/>
              <a:gd name="connsiteX33" fmla="*/ 4292911 w 6881206"/>
              <a:gd name="connsiteY33" fmla="*/ 0 h 857047"/>
              <a:gd name="connsiteX34" fmla="*/ 4715176 w 6881206"/>
              <a:gd name="connsiteY34" fmla="*/ 0 h 857047"/>
              <a:gd name="connsiteX35" fmla="*/ 4749035 w 6881206"/>
              <a:gd name="connsiteY35" fmla="*/ 0 h 857047"/>
              <a:gd name="connsiteX36" fmla="*/ 5107279 w 6881206"/>
              <a:gd name="connsiteY36" fmla="*/ 0 h 857047"/>
              <a:gd name="connsiteX37" fmla="*/ 5446306 w 6881206"/>
              <a:gd name="connsiteY37" fmla="*/ 0 h 857047"/>
              <a:gd name="connsiteX38" fmla="*/ 5654500 w 6881206"/>
              <a:gd name="connsiteY38" fmla="*/ 0 h 857047"/>
              <a:gd name="connsiteX39" fmla="*/ 5879355 w 6881206"/>
              <a:gd name="connsiteY39" fmla="*/ 0 h 857047"/>
              <a:gd name="connsiteX40" fmla="*/ 6374171 w 6881206"/>
              <a:gd name="connsiteY40" fmla="*/ 0 h 857047"/>
              <a:gd name="connsiteX41" fmla="*/ 6382691 w 6881206"/>
              <a:gd name="connsiteY41" fmla="*/ 0 h 857047"/>
              <a:gd name="connsiteX42" fmla="*/ 6406881 w 6881206"/>
              <a:gd name="connsiteY42" fmla="*/ 10516 h 857047"/>
              <a:gd name="connsiteX43" fmla="*/ 6411719 w 6881206"/>
              <a:gd name="connsiteY43" fmla="*/ 15774 h 857047"/>
              <a:gd name="connsiteX44" fmla="*/ 6412418 w 6881206"/>
              <a:gd name="connsiteY44" fmla="*/ 16534 h 857047"/>
              <a:gd name="connsiteX45" fmla="*/ 6413765 w 6881206"/>
              <a:gd name="connsiteY45" fmla="*/ 17998 h 857047"/>
              <a:gd name="connsiteX46" fmla="*/ 6418286 w 6881206"/>
              <a:gd name="connsiteY46" fmla="*/ 21854 h 857047"/>
              <a:gd name="connsiteX47" fmla="*/ 6867337 w 6881206"/>
              <a:gd name="connsiteY47" fmla="*/ 404863 h 857047"/>
              <a:gd name="connsiteX48" fmla="*/ 6867337 w 6881206"/>
              <a:gd name="connsiteY48" fmla="*/ 452185 h 857047"/>
              <a:gd name="connsiteX49" fmla="*/ 6491457 w 6881206"/>
              <a:gd name="connsiteY49" fmla="*/ 772784 h 857047"/>
              <a:gd name="connsiteX50" fmla="*/ 6413765 w 6881206"/>
              <a:gd name="connsiteY50" fmla="*/ 839050 h 857047"/>
              <a:gd name="connsiteX51" fmla="*/ 6411719 w 6881206"/>
              <a:gd name="connsiteY51" fmla="*/ 841273 h 857047"/>
              <a:gd name="connsiteX52" fmla="*/ 6406881 w 6881206"/>
              <a:gd name="connsiteY52" fmla="*/ 846531 h 857047"/>
              <a:gd name="connsiteX53" fmla="*/ 6382691 w 6881206"/>
              <a:gd name="connsiteY53" fmla="*/ 857047 h 857047"/>
              <a:gd name="connsiteX54" fmla="*/ 6374171 w 6881206"/>
              <a:gd name="connsiteY54" fmla="*/ 857047 h 857047"/>
              <a:gd name="connsiteX55" fmla="*/ 6368680 w 6881206"/>
              <a:gd name="connsiteY55" fmla="*/ 857047 h 857047"/>
              <a:gd name="connsiteX56" fmla="*/ 6348221 w 6881206"/>
              <a:gd name="connsiteY56" fmla="*/ 857047 h 857047"/>
              <a:gd name="connsiteX57" fmla="*/ 6330248 w 6881206"/>
              <a:gd name="connsiteY57" fmla="*/ 857047 h 857047"/>
              <a:gd name="connsiteX58" fmla="*/ 6266353 w 6881206"/>
              <a:gd name="connsiteY58" fmla="*/ 857047 h 857047"/>
              <a:gd name="connsiteX59" fmla="*/ 6225932 w 6881206"/>
              <a:gd name="connsiteY59" fmla="*/ 857047 h 857047"/>
              <a:gd name="connsiteX60" fmla="*/ 6106926 w 6881206"/>
              <a:gd name="connsiteY60" fmla="*/ 857047 h 857047"/>
              <a:gd name="connsiteX61" fmla="*/ 6022790 w 6881206"/>
              <a:gd name="connsiteY61" fmla="*/ 857047 h 857047"/>
              <a:gd name="connsiteX62" fmla="*/ 5844088 w 6881206"/>
              <a:gd name="connsiteY62" fmla="*/ 857047 h 857047"/>
              <a:gd name="connsiteX63" fmla="*/ 5687880 w 6881206"/>
              <a:gd name="connsiteY63" fmla="*/ 857047 h 857047"/>
              <a:gd name="connsiteX64" fmla="*/ 5451985 w 6881206"/>
              <a:gd name="connsiteY64" fmla="*/ 857047 h 857047"/>
              <a:gd name="connsiteX65" fmla="*/ 5188261 w 6881206"/>
              <a:gd name="connsiteY65" fmla="*/ 857047 h 857047"/>
              <a:gd name="connsiteX66" fmla="*/ 4904764 w 6881206"/>
              <a:gd name="connsiteY66" fmla="*/ 857047 h 857047"/>
              <a:gd name="connsiteX67" fmla="*/ 4490989 w 6881206"/>
              <a:gd name="connsiteY67" fmla="*/ 857047 h 857047"/>
              <a:gd name="connsiteX68" fmla="*/ 4176573 w 6881206"/>
              <a:gd name="connsiteY68" fmla="*/ 857047 h 857047"/>
              <a:gd name="connsiteX69" fmla="*/ 4099165 w 6881206"/>
              <a:gd name="connsiteY69" fmla="*/ 857047 h 857047"/>
              <a:gd name="connsiteX70" fmla="*/ 4089943 w 6881206"/>
              <a:gd name="connsiteY70" fmla="*/ 857047 h 857047"/>
              <a:gd name="connsiteX71" fmla="*/ 4057940 w 6881206"/>
              <a:gd name="connsiteY71" fmla="*/ 857047 h 857047"/>
              <a:gd name="connsiteX72" fmla="*/ 4025386 w 6881206"/>
              <a:gd name="connsiteY72" fmla="*/ 857047 h 857047"/>
              <a:gd name="connsiteX73" fmla="*/ 3850160 w 6881206"/>
              <a:gd name="connsiteY73" fmla="*/ 857047 h 857047"/>
              <a:gd name="connsiteX74" fmla="*/ 3563124 w 6881206"/>
              <a:gd name="connsiteY74" fmla="*/ 857047 h 857047"/>
              <a:gd name="connsiteX75" fmla="*/ 3550795 w 6881206"/>
              <a:gd name="connsiteY75" fmla="*/ 857047 h 857047"/>
              <a:gd name="connsiteX76" fmla="*/ 3508932 w 6881206"/>
              <a:gd name="connsiteY76" fmla="*/ 857047 h 857047"/>
              <a:gd name="connsiteX77" fmla="*/ 3483683 w 6881206"/>
              <a:gd name="connsiteY77" fmla="*/ 857047 h 857047"/>
              <a:gd name="connsiteX78" fmla="*/ 3464491 w 6881206"/>
              <a:gd name="connsiteY78" fmla="*/ 857047 h 857047"/>
              <a:gd name="connsiteX79" fmla="*/ 3452740 w 6881206"/>
              <a:gd name="connsiteY79" fmla="*/ 857047 h 857047"/>
              <a:gd name="connsiteX80" fmla="*/ 3423719 w 6881206"/>
              <a:gd name="connsiteY80" fmla="*/ 857047 h 857047"/>
              <a:gd name="connsiteX81" fmla="*/ 3370481 w 6881206"/>
              <a:gd name="connsiteY81" fmla="*/ 857047 h 857047"/>
              <a:gd name="connsiteX82" fmla="*/ 3306946 w 6881206"/>
              <a:gd name="connsiteY82" fmla="*/ 857047 h 857047"/>
              <a:gd name="connsiteX83" fmla="*/ 3147208 w 6881206"/>
              <a:gd name="connsiteY83" fmla="*/ 857047 h 857047"/>
              <a:gd name="connsiteX84" fmla="*/ 3114429 w 6881206"/>
              <a:gd name="connsiteY84" fmla="*/ 857047 h 857047"/>
              <a:gd name="connsiteX85" fmla="*/ 2960658 w 6881206"/>
              <a:gd name="connsiteY85" fmla="*/ 857047 h 857047"/>
              <a:gd name="connsiteX86" fmla="*/ 2827230 w 6881206"/>
              <a:gd name="connsiteY86" fmla="*/ 857047 h 857047"/>
              <a:gd name="connsiteX87" fmla="*/ 2712413 w 6881206"/>
              <a:gd name="connsiteY87" fmla="*/ 857047 h 857047"/>
              <a:gd name="connsiteX88" fmla="*/ 2680242 w 6881206"/>
              <a:gd name="connsiteY88" fmla="*/ 857047 h 857047"/>
              <a:gd name="connsiteX89" fmla="*/ 2603835 w 6881206"/>
              <a:gd name="connsiteY89" fmla="*/ 857047 h 857047"/>
              <a:gd name="connsiteX90" fmla="*/ 2455042 w 6881206"/>
              <a:gd name="connsiteY90" fmla="*/ 857047 h 857047"/>
              <a:gd name="connsiteX91" fmla="*/ 2426415 w 6881206"/>
              <a:gd name="connsiteY91" fmla="*/ 857047 h 857047"/>
              <a:gd name="connsiteX92" fmla="*/ 2209736 w 6881206"/>
              <a:gd name="connsiteY92" fmla="*/ 857047 h 857047"/>
              <a:gd name="connsiteX93" fmla="*/ 1893047 w 6881206"/>
              <a:gd name="connsiteY93" fmla="*/ 857047 h 857047"/>
              <a:gd name="connsiteX94" fmla="*/ 1885034 w 6881206"/>
              <a:gd name="connsiteY94" fmla="*/ 857047 h 857047"/>
              <a:gd name="connsiteX95" fmla="*/ 1843786 w 6881206"/>
              <a:gd name="connsiteY95" fmla="*/ 857047 h 857047"/>
              <a:gd name="connsiteX96" fmla="*/ 1828944 w 6881206"/>
              <a:gd name="connsiteY96" fmla="*/ 857047 h 857047"/>
              <a:gd name="connsiteX97" fmla="*/ 1380221 w 6881206"/>
              <a:gd name="connsiteY97" fmla="*/ 857047 h 857047"/>
              <a:gd name="connsiteX98" fmla="*/ 1333065 w 6881206"/>
              <a:gd name="connsiteY98" fmla="*/ 857047 h 857047"/>
              <a:gd name="connsiteX99" fmla="*/ 653445 w 6881206"/>
              <a:gd name="connsiteY99" fmla="*/ 857047 h 857047"/>
              <a:gd name="connsiteX100" fmla="*/ 0 w 6881206"/>
              <a:gd name="connsiteY100" fmla="*/ 857047 h 857047"/>
              <a:gd name="connsiteX101" fmla="*/ 0 w 6881206"/>
              <a:gd name="connsiteY101" fmla="*/ 0 h 85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6881206" h="857047">
                <a:moveTo>
                  <a:pt x="0" y="0"/>
                </a:moveTo>
                <a:cubicBezTo>
                  <a:pt x="0" y="0"/>
                  <a:pt x="0" y="0"/>
                  <a:pt x="653445" y="0"/>
                </a:cubicBezTo>
                <a:cubicBezTo>
                  <a:pt x="653445" y="0"/>
                  <a:pt x="653445" y="0"/>
                  <a:pt x="1156123" y="0"/>
                </a:cubicBezTo>
                <a:lnTo>
                  <a:pt x="1380221" y="0"/>
                </a:lnTo>
                <a:cubicBezTo>
                  <a:pt x="1380221" y="0"/>
                  <a:pt x="1380221" y="0"/>
                  <a:pt x="1444324" y="0"/>
                </a:cubicBezTo>
                <a:lnTo>
                  <a:pt x="1522072" y="0"/>
                </a:lnTo>
                <a:lnTo>
                  <a:pt x="1596570" y="0"/>
                </a:lnTo>
                <a:cubicBezTo>
                  <a:pt x="1668686" y="0"/>
                  <a:pt x="1764840" y="0"/>
                  <a:pt x="1893047" y="0"/>
                </a:cubicBezTo>
                <a:cubicBezTo>
                  <a:pt x="1893047" y="0"/>
                  <a:pt x="1893047" y="0"/>
                  <a:pt x="1978260" y="0"/>
                </a:cubicBezTo>
                <a:lnTo>
                  <a:pt x="2032793" y="0"/>
                </a:lnTo>
                <a:lnTo>
                  <a:pt x="2095032" y="0"/>
                </a:lnTo>
                <a:cubicBezTo>
                  <a:pt x="2196025" y="0"/>
                  <a:pt x="2347515" y="0"/>
                  <a:pt x="2574748" y="0"/>
                </a:cubicBezTo>
                <a:lnTo>
                  <a:pt x="2712413" y="0"/>
                </a:lnTo>
                <a:lnTo>
                  <a:pt x="2724164" y="0"/>
                </a:lnTo>
                <a:lnTo>
                  <a:pt x="2806423" y="0"/>
                </a:lnTo>
                <a:lnTo>
                  <a:pt x="2975563" y="0"/>
                </a:lnTo>
                <a:lnTo>
                  <a:pt x="3029696" y="0"/>
                </a:lnTo>
                <a:lnTo>
                  <a:pt x="3216247" y="0"/>
                </a:lnTo>
                <a:lnTo>
                  <a:pt x="3464491" y="0"/>
                </a:lnTo>
                <a:lnTo>
                  <a:pt x="3476820" y="0"/>
                </a:lnTo>
                <a:lnTo>
                  <a:pt x="3508932" y="0"/>
                </a:lnTo>
                <a:cubicBezTo>
                  <a:pt x="3508932" y="0"/>
                  <a:pt x="3508932" y="0"/>
                  <a:pt x="3518154" y="0"/>
                </a:cubicBezTo>
                <a:lnTo>
                  <a:pt x="3563124" y="0"/>
                </a:lnTo>
                <a:lnTo>
                  <a:pt x="3568615" y="0"/>
                </a:lnTo>
                <a:lnTo>
                  <a:pt x="3582711" y="0"/>
                </a:lnTo>
                <a:lnTo>
                  <a:pt x="3607047" y="0"/>
                </a:lnTo>
                <a:lnTo>
                  <a:pt x="3711363" y="0"/>
                </a:lnTo>
                <a:lnTo>
                  <a:pt x="3757936" y="0"/>
                </a:lnTo>
                <a:lnTo>
                  <a:pt x="3914505" y="0"/>
                </a:lnTo>
                <a:lnTo>
                  <a:pt x="4099165" y="0"/>
                </a:lnTo>
                <a:cubicBezTo>
                  <a:pt x="4099165" y="0"/>
                  <a:pt x="4099165" y="0"/>
                  <a:pt x="4176573" y="0"/>
                </a:cubicBezTo>
                <a:cubicBezTo>
                  <a:pt x="4176573" y="0"/>
                  <a:pt x="4176573" y="0"/>
                  <a:pt x="4211043" y="0"/>
                </a:cubicBezTo>
                <a:lnTo>
                  <a:pt x="4249415" y="0"/>
                </a:lnTo>
                <a:lnTo>
                  <a:pt x="4292911" y="0"/>
                </a:lnTo>
                <a:cubicBezTo>
                  <a:pt x="4370470" y="0"/>
                  <a:pt x="4499735" y="0"/>
                  <a:pt x="4715176" y="0"/>
                </a:cubicBezTo>
                <a:lnTo>
                  <a:pt x="4749035" y="0"/>
                </a:lnTo>
                <a:lnTo>
                  <a:pt x="5107279" y="0"/>
                </a:lnTo>
                <a:lnTo>
                  <a:pt x="5446306" y="0"/>
                </a:lnTo>
                <a:lnTo>
                  <a:pt x="5654500" y="0"/>
                </a:lnTo>
                <a:lnTo>
                  <a:pt x="5879355" y="0"/>
                </a:lnTo>
                <a:lnTo>
                  <a:pt x="6374171" y="0"/>
                </a:lnTo>
                <a:lnTo>
                  <a:pt x="6382691" y="0"/>
                </a:lnTo>
                <a:cubicBezTo>
                  <a:pt x="6392367" y="0"/>
                  <a:pt x="6402043" y="5258"/>
                  <a:pt x="6406881" y="10516"/>
                </a:cubicBezTo>
                <a:cubicBezTo>
                  <a:pt x="6406881" y="10516"/>
                  <a:pt x="6411719" y="10516"/>
                  <a:pt x="6411719" y="15774"/>
                </a:cubicBezTo>
                <a:cubicBezTo>
                  <a:pt x="6411719" y="15774"/>
                  <a:pt x="6411719" y="15774"/>
                  <a:pt x="6412418" y="16534"/>
                </a:cubicBezTo>
                <a:lnTo>
                  <a:pt x="6413765" y="17998"/>
                </a:lnTo>
                <a:lnTo>
                  <a:pt x="6418286" y="21854"/>
                </a:lnTo>
                <a:cubicBezTo>
                  <a:pt x="6439669" y="40092"/>
                  <a:pt x="6525203" y="113046"/>
                  <a:pt x="6867337" y="404863"/>
                </a:cubicBezTo>
                <a:cubicBezTo>
                  <a:pt x="6885830" y="415379"/>
                  <a:pt x="6885830" y="436411"/>
                  <a:pt x="6867337" y="452185"/>
                </a:cubicBezTo>
                <a:cubicBezTo>
                  <a:pt x="6867337" y="452185"/>
                  <a:pt x="6867337" y="452185"/>
                  <a:pt x="6491457" y="772784"/>
                </a:cubicBezTo>
                <a:lnTo>
                  <a:pt x="6413765" y="839050"/>
                </a:lnTo>
                <a:lnTo>
                  <a:pt x="6411719" y="841273"/>
                </a:lnTo>
                <a:cubicBezTo>
                  <a:pt x="6411719" y="841273"/>
                  <a:pt x="6406881" y="841273"/>
                  <a:pt x="6406881" y="846531"/>
                </a:cubicBezTo>
                <a:cubicBezTo>
                  <a:pt x="6402043" y="851789"/>
                  <a:pt x="6392367" y="857047"/>
                  <a:pt x="6382691" y="857047"/>
                </a:cubicBezTo>
                <a:lnTo>
                  <a:pt x="6374171" y="857047"/>
                </a:lnTo>
                <a:lnTo>
                  <a:pt x="6368680" y="857047"/>
                </a:lnTo>
                <a:lnTo>
                  <a:pt x="6348221" y="857047"/>
                </a:lnTo>
                <a:lnTo>
                  <a:pt x="6330248" y="857047"/>
                </a:lnTo>
                <a:lnTo>
                  <a:pt x="6266353" y="857047"/>
                </a:lnTo>
                <a:lnTo>
                  <a:pt x="6225932" y="857047"/>
                </a:lnTo>
                <a:lnTo>
                  <a:pt x="6106926" y="857047"/>
                </a:lnTo>
                <a:lnTo>
                  <a:pt x="6022790" y="857047"/>
                </a:lnTo>
                <a:lnTo>
                  <a:pt x="5844088" y="857047"/>
                </a:lnTo>
                <a:lnTo>
                  <a:pt x="5687880" y="857047"/>
                </a:lnTo>
                <a:lnTo>
                  <a:pt x="5451985" y="857047"/>
                </a:lnTo>
                <a:lnTo>
                  <a:pt x="5188261" y="857047"/>
                </a:lnTo>
                <a:lnTo>
                  <a:pt x="4904764" y="857047"/>
                </a:lnTo>
                <a:lnTo>
                  <a:pt x="4490989" y="857047"/>
                </a:lnTo>
                <a:lnTo>
                  <a:pt x="4176573" y="857047"/>
                </a:lnTo>
                <a:cubicBezTo>
                  <a:pt x="4176573" y="857047"/>
                  <a:pt x="4176573" y="857047"/>
                  <a:pt x="4099165" y="857047"/>
                </a:cubicBezTo>
                <a:cubicBezTo>
                  <a:pt x="4099165" y="857047"/>
                  <a:pt x="4099165" y="857047"/>
                  <a:pt x="4089943" y="857047"/>
                </a:cubicBezTo>
                <a:lnTo>
                  <a:pt x="4057940" y="857047"/>
                </a:lnTo>
                <a:lnTo>
                  <a:pt x="4025386" y="857047"/>
                </a:lnTo>
                <a:cubicBezTo>
                  <a:pt x="3988496" y="857047"/>
                  <a:pt x="3933162" y="857047"/>
                  <a:pt x="3850160" y="857047"/>
                </a:cubicBezTo>
                <a:lnTo>
                  <a:pt x="3563124" y="857047"/>
                </a:lnTo>
                <a:lnTo>
                  <a:pt x="3550795" y="857047"/>
                </a:lnTo>
                <a:lnTo>
                  <a:pt x="3508932" y="857047"/>
                </a:lnTo>
                <a:cubicBezTo>
                  <a:pt x="3508932" y="857047"/>
                  <a:pt x="3508932" y="857047"/>
                  <a:pt x="3483683" y="857047"/>
                </a:cubicBezTo>
                <a:lnTo>
                  <a:pt x="3464491" y="857047"/>
                </a:lnTo>
                <a:lnTo>
                  <a:pt x="3452740" y="857047"/>
                </a:lnTo>
                <a:lnTo>
                  <a:pt x="3423719" y="857047"/>
                </a:lnTo>
                <a:lnTo>
                  <a:pt x="3370481" y="857047"/>
                </a:lnTo>
                <a:lnTo>
                  <a:pt x="3306946" y="857047"/>
                </a:lnTo>
                <a:lnTo>
                  <a:pt x="3147208" y="857047"/>
                </a:lnTo>
                <a:lnTo>
                  <a:pt x="3114429" y="857047"/>
                </a:lnTo>
                <a:lnTo>
                  <a:pt x="2960658" y="857047"/>
                </a:lnTo>
                <a:lnTo>
                  <a:pt x="2827230" y="857047"/>
                </a:lnTo>
                <a:lnTo>
                  <a:pt x="2712413" y="857047"/>
                </a:lnTo>
                <a:lnTo>
                  <a:pt x="2680242" y="857047"/>
                </a:lnTo>
                <a:lnTo>
                  <a:pt x="2603835" y="857047"/>
                </a:lnTo>
                <a:lnTo>
                  <a:pt x="2455042" y="857047"/>
                </a:lnTo>
                <a:lnTo>
                  <a:pt x="2426415" y="857047"/>
                </a:lnTo>
                <a:lnTo>
                  <a:pt x="2209736" y="857047"/>
                </a:lnTo>
                <a:lnTo>
                  <a:pt x="1893047" y="857047"/>
                </a:lnTo>
                <a:cubicBezTo>
                  <a:pt x="1893047" y="857047"/>
                  <a:pt x="1893047" y="857047"/>
                  <a:pt x="1885034" y="857047"/>
                </a:cubicBezTo>
                <a:lnTo>
                  <a:pt x="1843786" y="857047"/>
                </a:lnTo>
                <a:lnTo>
                  <a:pt x="1828944" y="857047"/>
                </a:lnTo>
                <a:cubicBezTo>
                  <a:pt x="1764840" y="857047"/>
                  <a:pt x="1636634" y="857047"/>
                  <a:pt x="1380221" y="857047"/>
                </a:cubicBezTo>
                <a:lnTo>
                  <a:pt x="1333065" y="857047"/>
                </a:lnTo>
                <a:cubicBezTo>
                  <a:pt x="1136016" y="857047"/>
                  <a:pt x="910816" y="857047"/>
                  <a:pt x="653445" y="857047"/>
                </a:cubicBezTo>
                <a:cubicBezTo>
                  <a:pt x="653445" y="857047"/>
                  <a:pt x="653445" y="857047"/>
                  <a:pt x="0" y="857047"/>
                </a:cubicBezTo>
                <a:cubicBezTo>
                  <a:pt x="0" y="857047"/>
                  <a:pt x="0" y="857047"/>
                  <a:pt x="0"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9" name="TextBox 8">
            <a:extLst>
              <a:ext uri="{FF2B5EF4-FFF2-40B4-BE49-F238E27FC236}">
                <a16:creationId xmlns:a16="http://schemas.microsoft.com/office/drawing/2014/main" id="{897A3FF2-B016-B16F-68DD-64A4C49E8ACB}"/>
              </a:ext>
            </a:extLst>
          </p:cNvPr>
          <p:cNvSpPr txBox="1"/>
          <p:nvPr/>
        </p:nvSpPr>
        <p:spPr>
          <a:xfrm>
            <a:off x="7129389" y="4759298"/>
            <a:ext cx="2535770" cy="738664"/>
          </a:xfrm>
          <a:prstGeom prst="rect">
            <a:avLst/>
          </a:prstGeom>
          <a:noFill/>
        </p:spPr>
        <p:txBody>
          <a:bodyPr wrap="square" rtlCol="0">
            <a:spAutoFit/>
          </a:bodyPr>
          <a:lstStyle/>
          <a:p>
            <a:r>
              <a:rPr lang="en-US" sz="1400" b="1" dirty="0">
                <a:latin typeface="Congenial Light" panose="02000503040000020004" pitchFamily="2" charset="0"/>
              </a:rPr>
              <a:t>Prof Mark Swilling</a:t>
            </a:r>
          </a:p>
          <a:p>
            <a:r>
              <a:rPr lang="en-US" sz="1400" b="1" dirty="0">
                <a:latin typeface="Congenial Light" panose="02000503040000020004" pitchFamily="2" charset="0"/>
              </a:rPr>
              <a:t>Centre for Sustainability Transitions, South Africa</a:t>
            </a:r>
            <a:endParaRPr lang="en-ZA" sz="1400" b="1" dirty="0">
              <a:latin typeface="Congenial Light" panose="02000503040000020004" pitchFamily="2" charset="0"/>
            </a:endParaRPr>
          </a:p>
        </p:txBody>
      </p:sp>
      <p:sp>
        <p:nvSpPr>
          <p:cNvPr id="3" name="TextBox 2">
            <a:extLst>
              <a:ext uri="{FF2B5EF4-FFF2-40B4-BE49-F238E27FC236}">
                <a16:creationId xmlns:a16="http://schemas.microsoft.com/office/drawing/2014/main" id="{9BC63868-5A77-D18F-9395-183783C6F63C}"/>
              </a:ext>
            </a:extLst>
          </p:cNvPr>
          <p:cNvSpPr txBox="1"/>
          <p:nvPr/>
        </p:nvSpPr>
        <p:spPr>
          <a:xfrm>
            <a:off x="9660431" y="4772820"/>
            <a:ext cx="2207104" cy="954107"/>
          </a:xfrm>
          <a:prstGeom prst="rect">
            <a:avLst/>
          </a:prstGeom>
          <a:noFill/>
        </p:spPr>
        <p:txBody>
          <a:bodyPr wrap="square" rtlCol="0">
            <a:spAutoFit/>
          </a:bodyPr>
          <a:lstStyle/>
          <a:p>
            <a:r>
              <a:rPr lang="en-US" sz="1400" b="1" dirty="0">
                <a:latin typeface="Congenial Light" panose="02000503040000020004" pitchFamily="2" charset="0"/>
              </a:rPr>
              <a:t>Prof Helga Weisz, Potsdam Institute for Climate Impact Research, Germany</a:t>
            </a:r>
            <a:endParaRPr lang="en-ZA" sz="1400" b="1" dirty="0">
              <a:latin typeface="Congenial Light" panose="02000503040000020004" pitchFamily="2" charset="0"/>
            </a:endParaRPr>
          </a:p>
        </p:txBody>
      </p:sp>
      <p:pic>
        <p:nvPicPr>
          <p:cNvPr id="4" name="Picture 3">
            <a:extLst>
              <a:ext uri="{FF2B5EF4-FFF2-40B4-BE49-F238E27FC236}">
                <a16:creationId xmlns:a16="http://schemas.microsoft.com/office/drawing/2014/main" id="{F3A5BBF9-8C49-C8A3-C5FF-A0155D99D81B}"/>
              </a:ext>
            </a:extLst>
          </p:cNvPr>
          <p:cNvPicPr>
            <a:picLocks noChangeAspect="1"/>
          </p:cNvPicPr>
          <p:nvPr/>
        </p:nvPicPr>
        <p:blipFill>
          <a:blip r:embed="rId2"/>
          <a:stretch>
            <a:fillRect/>
          </a:stretch>
        </p:blipFill>
        <p:spPr>
          <a:xfrm>
            <a:off x="36087" y="28105"/>
            <a:ext cx="5976524" cy="6760884"/>
          </a:xfrm>
          <a:prstGeom prst="rect">
            <a:avLst/>
          </a:prstGeom>
        </p:spPr>
      </p:pic>
    </p:spTree>
    <p:extLst>
      <p:ext uri="{BB962C8B-B14F-4D97-AF65-F5344CB8AC3E}">
        <p14:creationId xmlns:p14="http://schemas.microsoft.com/office/powerpoint/2010/main" val="4107577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479B-CB8B-31CF-6114-4F41233ACE72}"/>
              </a:ext>
            </a:extLst>
          </p:cNvPr>
          <p:cNvSpPr>
            <a:spLocks noGrp="1"/>
          </p:cNvSpPr>
          <p:nvPr>
            <p:ph type="title"/>
          </p:nvPr>
        </p:nvSpPr>
        <p:spPr>
          <a:xfrm>
            <a:off x="1710354" y="431828"/>
            <a:ext cx="9832718" cy="730557"/>
          </a:xfrm>
        </p:spPr>
        <p:txBody>
          <a:bodyPr>
            <a:normAutofit fontScale="90000"/>
          </a:bodyPr>
          <a:lstStyle/>
          <a:p>
            <a:r>
              <a:rPr lang="en-US" dirty="0"/>
              <a:t>Commodity trading: the finance-resource nexus</a:t>
            </a:r>
            <a:endParaRPr lang="en-ZA" dirty="0"/>
          </a:p>
        </p:txBody>
      </p:sp>
      <p:sp>
        <p:nvSpPr>
          <p:cNvPr id="3" name="Content Placeholder 2">
            <a:extLst>
              <a:ext uri="{FF2B5EF4-FFF2-40B4-BE49-F238E27FC236}">
                <a16:creationId xmlns:a16="http://schemas.microsoft.com/office/drawing/2014/main" id="{F866AB10-B6EF-6AF8-498B-A8258E543D1B}"/>
              </a:ext>
            </a:extLst>
          </p:cNvPr>
          <p:cNvSpPr>
            <a:spLocks noGrp="1"/>
          </p:cNvSpPr>
          <p:nvPr>
            <p:ph idx="1"/>
          </p:nvPr>
        </p:nvSpPr>
        <p:spPr>
          <a:xfrm>
            <a:off x="6450311" y="1093559"/>
            <a:ext cx="4733504" cy="4247317"/>
          </a:xfrm>
        </p:spPr>
        <p:txBody>
          <a:bodyPr>
            <a:normAutofit/>
          </a:bodyPr>
          <a:lstStyle/>
          <a:p>
            <a:r>
              <a:rPr lang="en-US" dirty="0"/>
              <a:t>Buyers and sellers of world’s commodities – previously via non-profit exchanges, now for profit</a:t>
            </a:r>
          </a:p>
          <a:p>
            <a:r>
              <a:rPr lang="en-US" dirty="0"/>
              <a:t>Increasingly concentrated</a:t>
            </a:r>
          </a:p>
          <a:p>
            <a:r>
              <a:rPr lang="en-US" dirty="0"/>
              <a:t>Increasing </a:t>
            </a:r>
            <a:r>
              <a:rPr lang="en-US" dirty="0" err="1"/>
              <a:t>financialization</a:t>
            </a:r>
            <a:r>
              <a:rPr lang="en-US" dirty="0"/>
              <a:t>: value of traded copper derivatives to copper production (London Metal Exchange)</a:t>
            </a:r>
          </a:p>
          <a:p>
            <a:pPr lvl="1"/>
            <a:r>
              <a:rPr lang="en-US" dirty="0"/>
              <a:t>40:1 in 1982</a:t>
            </a:r>
          </a:p>
          <a:p>
            <a:pPr lvl="1"/>
            <a:r>
              <a:rPr lang="en-US" dirty="0"/>
              <a:t>2000:1 by 2014</a:t>
            </a:r>
          </a:p>
          <a:p>
            <a:r>
              <a:rPr lang="en-US" dirty="0"/>
              <a:t>More profitable than Wall Street Banks</a:t>
            </a:r>
          </a:p>
          <a:p>
            <a:pPr marL="0" indent="0">
              <a:buNone/>
            </a:pPr>
            <a:r>
              <a:rPr lang="en-US" sz="1100" dirty="0"/>
              <a:t>(Sources: </a:t>
            </a:r>
            <a:r>
              <a:rPr lang="nb-NO" sz="1100" dirty="0"/>
              <a:t>Nissanke, 2010; Seddon, 2020; Baines &amp; Hager, 2021</a:t>
            </a:r>
            <a:r>
              <a:rPr lang="nb-NO" dirty="0"/>
              <a:t>)</a:t>
            </a:r>
            <a:endParaRPr lang="en-US" dirty="0"/>
          </a:p>
        </p:txBody>
      </p:sp>
      <p:sp>
        <p:nvSpPr>
          <p:cNvPr id="4" name="Right Brace 3">
            <a:extLst>
              <a:ext uri="{FF2B5EF4-FFF2-40B4-BE49-F238E27FC236}">
                <a16:creationId xmlns:a16="http://schemas.microsoft.com/office/drawing/2014/main" id="{1FBB5A5D-5563-D4D6-D458-46E62A6910A4}"/>
              </a:ext>
            </a:extLst>
          </p:cNvPr>
          <p:cNvSpPr/>
          <p:nvPr/>
        </p:nvSpPr>
        <p:spPr>
          <a:xfrm>
            <a:off x="4843282" y="4263445"/>
            <a:ext cx="364067" cy="54186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b="1" dirty="0"/>
          </a:p>
        </p:txBody>
      </p:sp>
      <p:sp>
        <p:nvSpPr>
          <p:cNvPr id="6" name="TextBox 5">
            <a:extLst>
              <a:ext uri="{FF2B5EF4-FFF2-40B4-BE49-F238E27FC236}">
                <a16:creationId xmlns:a16="http://schemas.microsoft.com/office/drawing/2014/main" id="{39200859-70A0-3E86-050B-0347382FD18F}"/>
              </a:ext>
            </a:extLst>
          </p:cNvPr>
          <p:cNvSpPr txBox="1"/>
          <p:nvPr/>
        </p:nvSpPr>
        <p:spPr>
          <a:xfrm>
            <a:off x="1376515" y="1093559"/>
            <a:ext cx="4182397" cy="4247317"/>
          </a:xfrm>
          <a:prstGeom prst="rect">
            <a:avLst/>
          </a:prstGeom>
          <a:noFill/>
        </p:spPr>
        <p:txBody>
          <a:bodyPr wrap="square" rtlCol="0">
            <a:spAutoFit/>
          </a:bodyPr>
          <a:lstStyle/>
          <a:p>
            <a:r>
              <a:rPr lang="en-US" dirty="0"/>
              <a:t>Who manages trade in resources?</a:t>
            </a:r>
          </a:p>
          <a:p>
            <a:pPr marL="285750" indent="-285750">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75% - 90% of grain traded by 4 agricultural commodity traders – Archer Daniels Midland (ADM), Bunge, Cargill and Louis Dreyfus</a:t>
            </a:r>
          </a:p>
          <a:p>
            <a:pPr marL="285750" indent="-285750">
              <a:buFont typeface="Arial" panose="020B0604020202020204" pitchFamily="34" charset="0"/>
              <a:buChar char="•"/>
            </a:pPr>
            <a:r>
              <a:rPr lang="en-US" dirty="0">
                <a:ea typeface="Calibri" panose="020F0502020204030204" pitchFamily="34" charset="0"/>
                <a:cs typeface="Times New Roman" panose="02020603050405020304" pitchFamily="18" charset="0"/>
              </a:rPr>
              <a:t>50% of OPEC’s oil:</a:t>
            </a:r>
            <a:r>
              <a:rPr lang="en-US" sz="1800" dirty="0">
                <a:effectLst/>
                <a:ea typeface="Calibri" panose="020F0502020204030204" pitchFamily="34" charset="0"/>
                <a:cs typeface="Times New Roman" panose="02020603050405020304" pitchFamily="18" charset="0"/>
              </a:rPr>
              <a:t> 3 commodity traders – Vitol, Glencore and Trafigura; </a:t>
            </a:r>
          </a:p>
          <a:p>
            <a:pPr marL="285750" indent="-285750">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Glencore controls 55% of the global zinc market and 36% of the global copper market (HQ: Zug); </a:t>
            </a:r>
          </a:p>
          <a:p>
            <a:pPr marL="285750" indent="-285750">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Wilmar accounts for 45% of the world trade in palm oil</a:t>
            </a:r>
          </a:p>
          <a:p>
            <a:pPr marL="285750" indent="-285750">
              <a:buFont typeface="Arial" panose="020B0604020202020204" pitchFamily="34" charset="0"/>
              <a:buChar char="•"/>
            </a:pPr>
            <a:endParaRPr lang="en-ZA" dirty="0"/>
          </a:p>
        </p:txBody>
      </p:sp>
      <p:sp>
        <p:nvSpPr>
          <p:cNvPr id="7" name="TextBox 6">
            <a:extLst>
              <a:ext uri="{FF2B5EF4-FFF2-40B4-BE49-F238E27FC236}">
                <a16:creationId xmlns:a16="http://schemas.microsoft.com/office/drawing/2014/main" id="{12A833E1-218D-5687-943E-B6D8F7AC3DFF}"/>
              </a:ext>
            </a:extLst>
          </p:cNvPr>
          <p:cNvSpPr txBox="1"/>
          <p:nvPr/>
        </p:nvSpPr>
        <p:spPr>
          <a:xfrm>
            <a:off x="1455174" y="5409702"/>
            <a:ext cx="8839200" cy="830997"/>
          </a:xfrm>
          <a:prstGeom prst="rect">
            <a:avLst/>
          </a:prstGeom>
          <a:noFill/>
        </p:spPr>
        <p:txBody>
          <a:bodyPr wrap="square" rtlCol="0">
            <a:spAutoFit/>
          </a:bodyPr>
          <a:lstStyle/>
          <a:p>
            <a:r>
              <a:rPr lang="en-US" sz="1600" dirty="0"/>
              <a:t>Revenues in 2019: Vitol (Dutch, private) - $225 bn; Glencore (Switzerland) - $215 bn; Trafigura (Dutch) - $171.5 bn; Mercuria (Switzerland) - $121 bn; Cargill (USA, private) - $113 bn; COFCO (China) - $72 bn; ADM (USA) - $64 bn; Wilmar (Singapore) - $42.6 bn </a:t>
            </a:r>
            <a:endParaRPr lang="en-ZA" sz="1600" dirty="0"/>
          </a:p>
        </p:txBody>
      </p:sp>
    </p:spTree>
    <p:extLst>
      <p:ext uri="{BB962C8B-B14F-4D97-AF65-F5344CB8AC3E}">
        <p14:creationId xmlns:p14="http://schemas.microsoft.com/office/powerpoint/2010/main" val="31761638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0DA2-E2A2-B3FE-FDDE-2F63659D7729}"/>
              </a:ext>
            </a:extLst>
          </p:cNvPr>
          <p:cNvSpPr>
            <a:spLocks noGrp="1"/>
          </p:cNvSpPr>
          <p:nvPr>
            <p:ph type="title"/>
          </p:nvPr>
        </p:nvSpPr>
        <p:spPr/>
        <p:txBody>
          <a:bodyPr/>
          <a:lstStyle/>
          <a:p>
            <a:r>
              <a:rPr lang="en-US" dirty="0"/>
              <a:t>Finance is decoupled from the real economy</a:t>
            </a:r>
            <a:endParaRPr lang="en-ZA" dirty="0"/>
          </a:p>
        </p:txBody>
      </p:sp>
      <p:sp>
        <p:nvSpPr>
          <p:cNvPr id="3" name="Content Placeholder 2">
            <a:extLst>
              <a:ext uri="{FF2B5EF4-FFF2-40B4-BE49-F238E27FC236}">
                <a16:creationId xmlns:a16="http://schemas.microsoft.com/office/drawing/2014/main" id="{02E7B0F2-859A-8C23-EE01-815689B3A260}"/>
              </a:ext>
            </a:extLst>
          </p:cNvPr>
          <p:cNvSpPr>
            <a:spLocks noGrp="1"/>
          </p:cNvSpPr>
          <p:nvPr>
            <p:ph idx="1"/>
          </p:nvPr>
        </p:nvSpPr>
        <p:spPr>
          <a:xfrm>
            <a:off x="2397211" y="2242753"/>
            <a:ext cx="8839472" cy="3597876"/>
          </a:xfrm>
        </p:spPr>
        <p:txBody>
          <a:bodyPr>
            <a:normAutofit fontScale="92500" lnSpcReduction="10000"/>
          </a:bodyPr>
          <a:lstStyle/>
          <a:p>
            <a:r>
              <a:rPr lang="en-US" dirty="0"/>
              <a:t>1960s: value of financial assets - 30-50% of GDP (Turner, 2016)</a:t>
            </a:r>
          </a:p>
          <a:p>
            <a:r>
              <a:rPr lang="en-US" dirty="0"/>
              <a:t>2020: value of financial assets - 628% of GDP (FSB, 2021)</a:t>
            </a:r>
          </a:p>
          <a:p>
            <a:r>
              <a:rPr lang="en-US" dirty="0"/>
              <a:t>Since the 1980s: trading grew faster than exports/imports; trading in commodities faster than the production of commodities; capital flows between countries faster than investment in the real economy. (Turner, 2016)</a:t>
            </a:r>
          </a:p>
          <a:p>
            <a:r>
              <a:rPr lang="en-US" dirty="0"/>
              <a:t>In short, GDP growth rates driven more by finance than primary or secondary sectors</a:t>
            </a:r>
          </a:p>
          <a:p>
            <a:r>
              <a:rPr lang="en-US" dirty="0"/>
              <a:t>1971: end of the Bretton Woods agreement on gold reserves - </a:t>
            </a:r>
            <a:r>
              <a:rPr lang="en-ZA" dirty="0"/>
              <a:t>after dropping of the gold standard in 1971 and oil crisis in 1973, banks deregulated and become primary creators of money, and Central Banks seized control of monetary policy to drive down inflation which benefits debt issuers &amp; providers (Tooze, 2020).</a:t>
            </a:r>
          </a:p>
          <a:p>
            <a:endParaRPr lang="en-US" dirty="0"/>
          </a:p>
        </p:txBody>
      </p:sp>
    </p:spTree>
    <p:extLst>
      <p:ext uri="{BB962C8B-B14F-4D97-AF65-F5344CB8AC3E}">
        <p14:creationId xmlns:p14="http://schemas.microsoft.com/office/powerpoint/2010/main" val="1192472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0DA2-E2A2-B3FE-FDDE-2F63659D7729}"/>
              </a:ext>
            </a:extLst>
          </p:cNvPr>
          <p:cNvSpPr>
            <a:spLocks noGrp="1"/>
          </p:cNvSpPr>
          <p:nvPr>
            <p:ph type="title"/>
          </p:nvPr>
        </p:nvSpPr>
        <p:spPr/>
        <p:txBody>
          <a:bodyPr/>
          <a:lstStyle/>
          <a:p>
            <a:r>
              <a:rPr lang="en-US" dirty="0"/>
              <a:t>Why is finance decoupled from the real economy?</a:t>
            </a:r>
            <a:endParaRPr lang="en-ZA" dirty="0"/>
          </a:p>
        </p:txBody>
      </p:sp>
      <p:sp>
        <p:nvSpPr>
          <p:cNvPr id="3" name="Content Placeholder 2">
            <a:extLst>
              <a:ext uri="{FF2B5EF4-FFF2-40B4-BE49-F238E27FC236}">
                <a16:creationId xmlns:a16="http://schemas.microsoft.com/office/drawing/2014/main" id="{02E7B0F2-859A-8C23-EE01-815689B3A260}"/>
              </a:ext>
            </a:extLst>
          </p:cNvPr>
          <p:cNvSpPr>
            <a:spLocks noGrp="1"/>
          </p:cNvSpPr>
          <p:nvPr>
            <p:ph idx="1"/>
          </p:nvPr>
        </p:nvSpPr>
        <p:spPr>
          <a:xfrm>
            <a:off x="2356022" y="1905000"/>
            <a:ext cx="8954802" cy="4462849"/>
          </a:xfrm>
        </p:spPr>
        <p:txBody>
          <a:bodyPr>
            <a:normAutofit/>
          </a:bodyPr>
          <a:lstStyle/>
          <a:p>
            <a:endParaRPr lang="en-US" dirty="0"/>
          </a:p>
          <a:p>
            <a:pPr lvl="1"/>
            <a:r>
              <a:rPr lang="en-US" dirty="0"/>
              <a:t>Petro-dollars fund the first wave of neo-liberalism (1970s/80s)</a:t>
            </a:r>
          </a:p>
          <a:p>
            <a:pPr lvl="1"/>
            <a:r>
              <a:rPr lang="en-US" dirty="0"/>
              <a:t>Rise of China and Chinese surpluses via bonds and lending against real estate (‘90s/2000s)</a:t>
            </a:r>
          </a:p>
          <a:p>
            <a:pPr lvl="1"/>
            <a:r>
              <a:rPr lang="en-US" dirty="0"/>
              <a:t>Post-2007/post-pandemic: QE – Central Banks pump money for recovery/</a:t>
            </a:r>
            <a:r>
              <a:rPr lang="en-US" dirty="0" err="1"/>
              <a:t>stabilisation</a:t>
            </a:r>
            <a:r>
              <a:rPr lang="en-US" dirty="0"/>
              <a:t> </a:t>
            </a:r>
          </a:p>
          <a:p>
            <a:pPr lvl="1"/>
            <a:r>
              <a:rPr lang="en-US" dirty="0"/>
              <a:t>Trump era: weaponization of tariffs and US $, warfare, de-dollarization, Chinese dominance</a:t>
            </a:r>
          </a:p>
          <a:p>
            <a:pPr marL="457200" lvl="1" indent="0">
              <a:buNone/>
            </a:pPr>
            <a:r>
              <a:rPr lang="en-US" dirty="0"/>
              <a:t>Note: all three underpinned by unequal exchange. But where is the next global flow going to come from? Deepening unequal exchange? More resource wars? Is Ukraine the start of a spate of regional resource wars with global impacts? </a:t>
            </a:r>
          </a:p>
          <a:p>
            <a:pPr marL="457200" lvl="1" indent="0">
              <a:buNone/>
            </a:pPr>
            <a:r>
              <a:rPr lang="en-US" dirty="0"/>
              <a:t>This is how to understand Donald Trump: create a new financial flow in favour of the USA! </a:t>
            </a:r>
            <a:r>
              <a:rPr lang="en-US" b="1" i="1" dirty="0"/>
              <a:t>Devalue the US$ but ensure the dollar remains the global currency</a:t>
            </a:r>
            <a:endParaRPr lang="en-ZA" b="1" i="1" dirty="0"/>
          </a:p>
        </p:txBody>
      </p:sp>
    </p:spTree>
    <p:extLst>
      <p:ext uri="{BB962C8B-B14F-4D97-AF65-F5344CB8AC3E}">
        <p14:creationId xmlns:p14="http://schemas.microsoft.com/office/powerpoint/2010/main" val="1775310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84D26-7CD9-C66C-4DE3-33DEEBF1BF97}"/>
              </a:ext>
            </a:extLst>
          </p:cNvPr>
          <p:cNvSpPr>
            <a:spLocks noGrp="1"/>
          </p:cNvSpPr>
          <p:nvPr>
            <p:ph type="title"/>
          </p:nvPr>
        </p:nvSpPr>
        <p:spPr>
          <a:xfrm>
            <a:off x="2303202" y="812540"/>
            <a:ext cx="8911687" cy="717010"/>
          </a:xfrm>
        </p:spPr>
        <p:txBody>
          <a:bodyPr/>
          <a:lstStyle/>
          <a:p>
            <a:r>
              <a:rPr lang="en-US" dirty="0"/>
              <a:t>Inequality in the heartland (USA)</a:t>
            </a:r>
            <a:endParaRPr lang="en-ZA" dirty="0"/>
          </a:p>
        </p:txBody>
      </p:sp>
      <p:sp>
        <p:nvSpPr>
          <p:cNvPr id="3" name="Content Placeholder 2">
            <a:extLst>
              <a:ext uri="{FF2B5EF4-FFF2-40B4-BE49-F238E27FC236}">
                <a16:creationId xmlns:a16="http://schemas.microsoft.com/office/drawing/2014/main" id="{B43A7BDA-D474-FF9A-3CED-E6C62113760B}"/>
              </a:ext>
            </a:extLst>
          </p:cNvPr>
          <p:cNvSpPr>
            <a:spLocks noGrp="1"/>
          </p:cNvSpPr>
          <p:nvPr>
            <p:ph idx="1"/>
          </p:nvPr>
        </p:nvSpPr>
        <p:spPr>
          <a:xfrm>
            <a:off x="2417476" y="1988997"/>
            <a:ext cx="8915400" cy="3777622"/>
          </a:xfrm>
        </p:spPr>
        <p:txBody>
          <a:bodyPr/>
          <a:lstStyle/>
          <a:p>
            <a:r>
              <a:rPr lang="en-US" dirty="0"/>
              <a:t>Returns to shareholders rise since the 1980s, while returns to </a:t>
            </a:r>
            <a:r>
              <a:rPr lang="en-US" dirty="0" err="1"/>
              <a:t>labour</a:t>
            </a:r>
            <a:r>
              <a:rPr lang="en-US" dirty="0"/>
              <a:t> declines</a:t>
            </a:r>
          </a:p>
          <a:p>
            <a:r>
              <a:rPr lang="en-US" dirty="0"/>
              <a:t>1979 – 2005: income of top 1% increases by 58%; top 0.1% by 67%</a:t>
            </a:r>
          </a:p>
          <a:p>
            <a:r>
              <a:rPr lang="en-US" dirty="0"/>
              <a:t>1978 – 2020: average wage of workers increased by 18%</a:t>
            </a:r>
          </a:p>
          <a:p>
            <a:r>
              <a:rPr lang="en-US" dirty="0"/>
              <a:t>CEO salary increases higher than increases in share values:</a:t>
            </a:r>
          </a:p>
          <a:p>
            <a:pPr lvl="1"/>
            <a:r>
              <a:rPr lang="en-US" dirty="0"/>
              <a:t>CEO salaries 1978-2020: 1322%</a:t>
            </a:r>
          </a:p>
          <a:p>
            <a:pPr lvl="1"/>
            <a:r>
              <a:rPr lang="en-US" dirty="0"/>
              <a:t>S&amp;P stock market growth 1978-2020: 817%</a:t>
            </a:r>
          </a:p>
          <a:p>
            <a:pPr marL="0" indent="0">
              <a:buNone/>
            </a:pPr>
            <a:r>
              <a:rPr lang="en-ZA" dirty="0"/>
              <a:t>(Sources: </a:t>
            </a:r>
            <a:r>
              <a:rPr lang="pt-BR" dirty="0"/>
              <a:t>Bakija, Cole &amp; Heim, 2010; Tooze, 2018; Mazzucato, 2018; Mishel &amp; Kandra, n.d.)</a:t>
            </a:r>
            <a:endParaRPr lang="en-ZA" dirty="0"/>
          </a:p>
        </p:txBody>
      </p:sp>
    </p:spTree>
    <p:extLst>
      <p:ext uri="{BB962C8B-B14F-4D97-AF65-F5344CB8AC3E}">
        <p14:creationId xmlns:p14="http://schemas.microsoft.com/office/powerpoint/2010/main" val="3270524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E28B3-7E13-B2F7-A534-F22BC838F528}"/>
              </a:ext>
            </a:extLst>
          </p:cNvPr>
          <p:cNvSpPr>
            <a:spLocks noGrp="1"/>
          </p:cNvSpPr>
          <p:nvPr>
            <p:ph type="title"/>
          </p:nvPr>
        </p:nvSpPr>
        <p:spPr>
          <a:xfrm>
            <a:off x="2508148" y="992681"/>
            <a:ext cx="8911687" cy="705157"/>
          </a:xfrm>
        </p:spPr>
        <p:txBody>
          <a:bodyPr/>
          <a:lstStyle/>
          <a:p>
            <a:r>
              <a:rPr lang="en-US" dirty="0"/>
              <a:t>Legitimizing premises:</a:t>
            </a:r>
            <a:endParaRPr lang="en-ZA" dirty="0"/>
          </a:p>
        </p:txBody>
      </p:sp>
      <p:sp>
        <p:nvSpPr>
          <p:cNvPr id="3" name="Content Placeholder 2">
            <a:extLst>
              <a:ext uri="{FF2B5EF4-FFF2-40B4-BE49-F238E27FC236}">
                <a16:creationId xmlns:a16="http://schemas.microsoft.com/office/drawing/2014/main" id="{CB489D5C-549C-346A-DDD3-17D806F90187}"/>
              </a:ext>
            </a:extLst>
          </p:cNvPr>
          <p:cNvSpPr>
            <a:spLocks noGrp="1"/>
          </p:cNvSpPr>
          <p:nvPr>
            <p:ph idx="1"/>
          </p:nvPr>
        </p:nvSpPr>
        <p:spPr>
          <a:xfrm>
            <a:off x="2504435" y="1864263"/>
            <a:ext cx="8915400" cy="4581955"/>
          </a:xfrm>
        </p:spPr>
        <p:txBody>
          <a:bodyPr/>
          <a:lstStyle/>
          <a:p>
            <a:r>
              <a:rPr lang="en-US" dirty="0"/>
              <a:t>Economies tend towards </a:t>
            </a:r>
            <a:r>
              <a:rPr lang="en-US" b="1" dirty="0"/>
              <a:t>equilibrium</a:t>
            </a:r>
            <a:r>
              <a:rPr lang="en-US" dirty="0"/>
              <a:t> means denying economies are embedded within societies and ecologies (Swilling, 2020)</a:t>
            </a:r>
          </a:p>
          <a:p>
            <a:r>
              <a:rPr lang="en-US" b="1" dirty="0"/>
              <a:t>Banks are merely intermediaries </a:t>
            </a:r>
            <a:r>
              <a:rPr lang="en-US" dirty="0"/>
              <a:t>means denying they are the creators of money (i.e. it is not deposits that create loans, it is loans that create deposits) (Werner, 2016)</a:t>
            </a:r>
          </a:p>
          <a:p>
            <a:r>
              <a:rPr lang="en-US" b="1" dirty="0"/>
              <a:t>Inflation is the enemy</a:t>
            </a:r>
            <a:r>
              <a:rPr lang="en-US" dirty="0"/>
              <a:t>, use interest rates to ‘beat inflation’: means denying the socio-economic impact, and the transfer of power from poor to rich (Werner, 2016; </a:t>
            </a:r>
            <a:r>
              <a:rPr lang="en-US" dirty="0" err="1"/>
              <a:t>Tooze</a:t>
            </a:r>
            <a:r>
              <a:rPr lang="en-US" dirty="0"/>
              <a:t>, 2020)</a:t>
            </a:r>
          </a:p>
          <a:p>
            <a:r>
              <a:rPr lang="en-ZA" dirty="0"/>
              <a:t>Development is best funded from </a:t>
            </a:r>
            <a:r>
              <a:rPr lang="en-ZA" b="1" dirty="0"/>
              <a:t>foreign loans</a:t>
            </a:r>
            <a:r>
              <a:rPr lang="en-ZA" dirty="0"/>
              <a:t>, and for that it is necessary to privatise, decentralise and deregulate (and unequal exchange is a myth) (Werner, 2016)</a:t>
            </a:r>
          </a:p>
          <a:p>
            <a:r>
              <a:rPr lang="en-ZA" b="1" dirty="0" err="1"/>
              <a:t>Financialisation</a:t>
            </a:r>
            <a:r>
              <a:rPr lang="en-ZA" b="1" dirty="0"/>
              <a:t> of GDP </a:t>
            </a:r>
            <a:r>
              <a:rPr lang="en-ZA" dirty="0"/>
              <a:t>in the 1990s, thus bringing financial transactions into the definition of ‘productive value’ (</a:t>
            </a:r>
            <a:r>
              <a:rPr lang="en-ZA" dirty="0" err="1"/>
              <a:t>Assa</a:t>
            </a:r>
            <a:r>
              <a:rPr lang="en-ZA" dirty="0"/>
              <a:t>, 2016)</a:t>
            </a:r>
            <a:endParaRPr lang="en-ZA" b="1" dirty="0"/>
          </a:p>
        </p:txBody>
      </p:sp>
    </p:spTree>
    <p:extLst>
      <p:ext uri="{BB962C8B-B14F-4D97-AF65-F5344CB8AC3E}">
        <p14:creationId xmlns:p14="http://schemas.microsoft.com/office/powerpoint/2010/main" val="4530912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4EE86-5A00-9726-314D-AE32D6A6700B}"/>
              </a:ext>
            </a:extLst>
          </p:cNvPr>
          <p:cNvSpPr>
            <a:spLocks noGrp="1"/>
          </p:cNvSpPr>
          <p:nvPr>
            <p:ph type="title"/>
          </p:nvPr>
        </p:nvSpPr>
        <p:spPr>
          <a:xfrm>
            <a:off x="2152658" y="378577"/>
            <a:ext cx="8911687" cy="881467"/>
          </a:xfrm>
        </p:spPr>
        <p:txBody>
          <a:bodyPr/>
          <a:lstStyle/>
          <a:p>
            <a:r>
              <a:rPr lang="en-US" dirty="0"/>
              <a:t>New trends:</a:t>
            </a:r>
            <a:endParaRPr lang="en-ZA" dirty="0"/>
          </a:p>
        </p:txBody>
      </p:sp>
      <p:sp>
        <p:nvSpPr>
          <p:cNvPr id="3" name="Content Placeholder 2">
            <a:extLst>
              <a:ext uri="{FF2B5EF4-FFF2-40B4-BE49-F238E27FC236}">
                <a16:creationId xmlns:a16="http://schemas.microsoft.com/office/drawing/2014/main" id="{763DD1D0-27BF-3EBA-1124-12E8D36B4388}"/>
              </a:ext>
            </a:extLst>
          </p:cNvPr>
          <p:cNvSpPr>
            <a:spLocks noGrp="1"/>
          </p:cNvSpPr>
          <p:nvPr>
            <p:ph idx="1"/>
          </p:nvPr>
        </p:nvSpPr>
        <p:spPr>
          <a:xfrm>
            <a:off x="2152658" y="1134533"/>
            <a:ext cx="8915400" cy="5344890"/>
          </a:xfrm>
        </p:spPr>
        <p:txBody>
          <a:bodyPr>
            <a:normAutofit fontScale="85000" lnSpcReduction="20000"/>
          </a:bodyPr>
          <a:lstStyle/>
          <a:p>
            <a:r>
              <a:rPr lang="en-US" dirty="0"/>
              <a:t>Index Funds: $3 </a:t>
            </a:r>
            <a:r>
              <a:rPr lang="en-US" dirty="0" err="1"/>
              <a:t>trn</a:t>
            </a:r>
            <a:r>
              <a:rPr lang="en-US" dirty="0"/>
              <a:t> in 2007; $15 </a:t>
            </a:r>
            <a:r>
              <a:rPr lang="en-US" dirty="0" err="1"/>
              <a:t>trn</a:t>
            </a:r>
            <a:r>
              <a:rPr lang="en-US" dirty="0"/>
              <a:t> by 2021 – </a:t>
            </a:r>
          </a:p>
          <a:p>
            <a:pPr lvl="1"/>
            <a:r>
              <a:rPr lang="en-US" dirty="0"/>
              <a:t>Top 3 (Black Rock, Vanguard, State Street) - 34% of S&amp;P 500 by 2028</a:t>
            </a:r>
          </a:p>
          <a:p>
            <a:pPr lvl="1"/>
            <a:r>
              <a:rPr lang="en-US" dirty="0"/>
              <a:t>have an interest in the health of the economy as a whole</a:t>
            </a:r>
          </a:p>
          <a:p>
            <a:pPr lvl="1"/>
            <a:r>
              <a:rPr lang="en-US" dirty="0"/>
              <a:t>Larry Fink’s 2020 famous letter to CEOs (triggered a reaction)</a:t>
            </a:r>
          </a:p>
          <a:p>
            <a:pPr lvl="1"/>
            <a:r>
              <a:rPr lang="en-US" dirty="0"/>
              <a:t>But they mainly vote in favour of pro-FF resolutions at Board level</a:t>
            </a:r>
          </a:p>
          <a:p>
            <a:r>
              <a:rPr lang="en-US" dirty="0"/>
              <a:t>Sovereign Wealth Funds: $3.9 </a:t>
            </a:r>
            <a:r>
              <a:rPr lang="en-US" dirty="0" err="1"/>
              <a:t>trn</a:t>
            </a:r>
            <a:r>
              <a:rPr lang="en-US" dirty="0"/>
              <a:t> in 2007; $7.6 </a:t>
            </a:r>
            <a:r>
              <a:rPr lang="en-US" dirty="0" err="1"/>
              <a:t>trn</a:t>
            </a:r>
            <a:r>
              <a:rPr lang="en-US" dirty="0"/>
              <a:t> in 2018</a:t>
            </a:r>
          </a:p>
          <a:p>
            <a:pPr lvl="1"/>
            <a:r>
              <a:rPr lang="en-US" dirty="0"/>
              <a:t>mainly ME and Asian – biggest is Norwegian SWF</a:t>
            </a:r>
          </a:p>
          <a:p>
            <a:pPr lvl="1"/>
            <a:r>
              <a:rPr lang="en-US" dirty="0"/>
              <a:t>Recently adopting climate orientation/ESG procedures</a:t>
            </a:r>
            <a:r>
              <a:rPr lang="en-ZA" dirty="0"/>
              <a:t> </a:t>
            </a:r>
          </a:p>
          <a:p>
            <a:pPr lvl="1"/>
            <a:r>
              <a:rPr lang="en-ZA" dirty="0"/>
              <a:t>Norwegian SWF: screening the 9300 companies it invests in, divesting from FF</a:t>
            </a:r>
          </a:p>
          <a:p>
            <a:r>
              <a:rPr lang="en-ZA" dirty="0"/>
              <a:t>DFIs: 527 in 150 countries; $18.7 </a:t>
            </a:r>
            <a:r>
              <a:rPr lang="en-ZA" dirty="0" err="1"/>
              <a:t>trn</a:t>
            </a:r>
            <a:r>
              <a:rPr lang="en-ZA" dirty="0"/>
              <a:t> in assets; tripled in size since 2007</a:t>
            </a:r>
          </a:p>
          <a:p>
            <a:pPr lvl="1"/>
            <a:r>
              <a:rPr lang="en-ZA" dirty="0"/>
              <a:t>shifting into sustainability</a:t>
            </a:r>
          </a:p>
          <a:p>
            <a:pPr lvl="1"/>
            <a:r>
              <a:rPr lang="en-ZA" dirty="0"/>
              <a:t>Net Zero targets, investing in the just transition</a:t>
            </a:r>
          </a:p>
          <a:p>
            <a:r>
              <a:rPr lang="en-ZA" dirty="0"/>
              <a:t>Central Banks: $38.5 </a:t>
            </a:r>
            <a:r>
              <a:rPr lang="en-ZA" dirty="0" err="1"/>
              <a:t>trn</a:t>
            </a:r>
            <a:r>
              <a:rPr lang="en-ZA" dirty="0"/>
              <a:t> by 2020, massive growth since 2007 due to QE</a:t>
            </a:r>
          </a:p>
          <a:p>
            <a:pPr lvl="1"/>
            <a:r>
              <a:rPr lang="en-ZA" dirty="0"/>
              <a:t>mandate shifted from inflation busting to monetary stimulus</a:t>
            </a:r>
          </a:p>
          <a:p>
            <a:pPr lvl="1"/>
            <a:r>
              <a:rPr lang="en-ZA" dirty="0"/>
              <a:t>Now resisting rising interest rates due to increases in natural resource prices</a:t>
            </a:r>
          </a:p>
          <a:p>
            <a:pPr lvl="1"/>
            <a:r>
              <a:rPr lang="en-ZA" dirty="0"/>
              <a:t>Mark Carney and BIS: Central Banks should be leading the way</a:t>
            </a:r>
          </a:p>
          <a:p>
            <a:pPr lvl="1"/>
            <a:r>
              <a:rPr lang="en-ZA" dirty="0"/>
              <a:t> Network for Greening the Financial System (NGFS) - 90 Central Banks </a:t>
            </a:r>
          </a:p>
          <a:p>
            <a:pPr marL="457200" lvl="1" indent="0">
              <a:buNone/>
            </a:pPr>
            <a:endParaRPr lang="en-US" dirty="0"/>
          </a:p>
        </p:txBody>
      </p:sp>
    </p:spTree>
    <p:extLst>
      <p:ext uri="{BB962C8B-B14F-4D97-AF65-F5344CB8AC3E}">
        <p14:creationId xmlns:p14="http://schemas.microsoft.com/office/powerpoint/2010/main" val="71062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4" end="14"/>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15" end="15"/>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263E-3267-B599-2077-C5BB942A3F5F}"/>
              </a:ext>
            </a:extLst>
          </p:cNvPr>
          <p:cNvSpPr>
            <a:spLocks noGrp="1"/>
          </p:cNvSpPr>
          <p:nvPr>
            <p:ph type="title"/>
          </p:nvPr>
        </p:nvSpPr>
        <p:spPr>
          <a:xfrm>
            <a:off x="2592925" y="624110"/>
            <a:ext cx="8911687" cy="722090"/>
          </a:xfrm>
        </p:spPr>
        <p:txBody>
          <a:bodyPr/>
          <a:lstStyle/>
          <a:p>
            <a:r>
              <a:rPr lang="en-US" dirty="0"/>
              <a:t>Finance &amp; transition</a:t>
            </a:r>
            <a:endParaRPr lang="en-ZA" dirty="0"/>
          </a:p>
        </p:txBody>
      </p:sp>
      <p:sp>
        <p:nvSpPr>
          <p:cNvPr id="3" name="Content Placeholder 2">
            <a:extLst>
              <a:ext uri="{FF2B5EF4-FFF2-40B4-BE49-F238E27FC236}">
                <a16:creationId xmlns:a16="http://schemas.microsoft.com/office/drawing/2014/main" id="{5BCDAAA0-72FC-23B3-3A43-1A5A0CCCEBB4}"/>
              </a:ext>
            </a:extLst>
          </p:cNvPr>
          <p:cNvSpPr>
            <a:spLocks noGrp="1"/>
          </p:cNvSpPr>
          <p:nvPr>
            <p:ph idx="1"/>
          </p:nvPr>
        </p:nvSpPr>
        <p:spPr>
          <a:xfrm>
            <a:off x="2094271" y="1346200"/>
            <a:ext cx="9410341" cy="5044768"/>
          </a:xfrm>
        </p:spPr>
        <p:txBody>
          <a:bodyPr>
            <a:normAutofit fontScale="92500" lnSpcReduction="20000"/>
          </a:bodyPr>
          <a:lstStyle/>
          <a:p>
            <a:r>
              <a:rPr lang="en-US" dirty="0"/>
              <a:t>Climate finance: from $364 bn in 2011/12 to $632 bn in 2019/20 (50% from private sector)</a:t>
            </a:r>
          </a:p>
          <a:p>
            <a:r>
              <a:rPr lang="en-US" dirty="0"/>
              <a:t>Target: $4-5 trillion</a:t>
            </a:r>
          </a:p>
          <a:p>
            <a:r>
              <a:rPr lang="en-US" dirty="0"/>
              <a:t>Adaptation: $46 bn in 2019/20 – 53% up from previous year</a:t>
            </a:r>
          </a:p>
          <a:p>
            <a:r>
              <a:rPr lang="en-US" dirty="0"/>
              <a:t>Target: $155-330 bn</a:t>
            </a:r>
          </a:p>
          <a:p>
            <a:r>
              <a:rPr lang="en-US" dirty="0"/>
              <a:t>IMF: $1.6 trillion in ESG-related debt in 2021, 116% higher than previous year</a:t>
            </a:r>
          </a:p>
          <a:p>
            <a:r>
              <a:rPr lang="en-US" dirty="0"/>
              <a:t>4000 signatories of Principles for Responsible Investment </a:t>
            </a:r>
          </a:p>
          <a:p>
            <a:r>
              <a:rPr lang="en-US" dirty="0"/>
              <a:t>450 asset managers from 45 countries controlling $130 </a:t>
            </a:r>
            <a:r>
              <a:rPr lang="en-US" dirty="0" err="1"/>
              <a:t>trn</a:t>
            </a:r>
            <a:r>
              <a:rPr lang="en-US" dirty="0"/>
              <a:t> signed the Glasgow Financial Alliance for Net Zero</a:t>
            </a:r>
          </a:p>
          <a:p>
            <a:pPr marL="0" indent="0">
              <a:buNone/>
            </a:pPr>
            <a:r>
              <a:rPr lang="en-US" dirty="0"/>
              <a:t>But:</a:t>
            </a:r>
          </a:p>
          <a:p>
            <a:r>
              <a:rPr lang="en-US" dirty="0"/>
              <a:t>1.8 million companies own 43 439 oil &amp; gas assets, most with OECD shareholders</a:t>
            </a:r>
          </a:p>
          <a:p>
            <a:r>
              <a:rPr lang="en-US" dirty="0"/>
              <a:t>11 of the biggest EU banks own 520 bn Euros of FF assets – 95% of their equity</a:t>
            </a:r>
          </a:p>
          <a:p>
            <a:r>
              <a:rPr lang="en-US" dirty="0"/>
              <a:t>60 of the world’s biggest banks invested $4.6 </a:t>
            </a:r>
            <a:r>
              <a:rPr lang="en-US" dirty="0" err="1"/>
              <a:t>trn</a:t>
            </a:r>
            <a:r>
              <a:rPr lang="en-US" dirty="0"/>
              <a:t> in FF assets since 2015 </a:t>
            </a:r>
          </a:p>
          <a:p>
            <a:pPr marL="0" indent="0">
              <a:buNone/>
            </a:pPr>
            <a:endParaRPr lang="en-US" dirty="0"/>
          </a:p>
          <a:p>
            <a:pPr marL="0" indent="0">
              <a:buNone/>
            </a:pPr>
            <a:r>
              <a:rPr lang="en-US" dirty="0"/>
              <a:t>Sources: </a:t>
            </a:r>
            <a:r>
              <a:rPr lang="fr-FR" dirty="0"/>
              <a:t>(Buchner et al., 2021; Institute Rousseau, Les Amis de la Terre France &amp; Reclaim Finance, 2021; </a:t>
            </a:r>
            <a:r>
              <a:rPr lang="fr-FR" dirty="0" err="1"/>
              <a:t>Galaz</a:t>
            </a:r>
            <a:r>
              <a:rPr lang="fr-FR" dirty="0"/>
              <a:t> &amp; </a:t>
            </a:r>
            <a:r>
              <a:rPr lang="fr-FR" dirty="0" err="1"/>
              <a:t>Collset</a:t>
            </a:r>
            <a:r>
              <a:rPr lang="fr-FR" dirty="0"/>
              <a:t>, 2022; Reclaim Finance, 2022)</a:t>
            </a:r>
            <a:endParaRPr lang="en-US" dirty="0"/>
          </a:p>
          <a:p>
            <a:endParaRPr lang="en-ZA" dirty="0"/>
          </a:p>
        </p:txBody>
      </p:sp>
    </p:spTree>
    <p:extLst>
      <p:ext uri="{BB962C8B-B14F-4D97-AF65-F5344CB8AC3E}">
        <p14:creationId xmlns:p14="http://schemas.microsoft.com/office/powerpoint/2010/main" val="52573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1520B72-94C4-4ABB-AC64-A3382705B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A64CBFD-D6E8-4E6A-8F66-1948BED331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B82CA4AF-7BC6-E162-F7A4-3A8B146B52F8}"/>
              </a:ext>
            </a:extLst>
          </p:cNvPr>
          <p:cNvGraphicFramePr>
            <a:graphicFrameLocks noGrp="1"/>
          </p:cNvGraphicFramePr>
          <p:nvPr>
            <p:extLst>
              <p:ext uri="{D42A27DB-BD31-4B8C-83A1-F6EECF244321}">
                <p14:modId xmlns:p14="http://schemas.microsoft.com/office/powerpoint/2010/main" val="3610691648"/>
              </p:ext>
            </p:extLst>
          </p:nvPr>
        </p:nvGraphicFramePr>
        <p:xfrm>
          <a:off x="575733" y="636826"/>
          <a:ext cx="10905067" cy="4942708"/>
        </p:xfrm>
        <a:graphic>
          <a:graphicData uri="http://schemas.openxmlformats.org/drawingml/2006/table">
            <a:tbl>
              <a:tblPr firstRow="1" firstCol="1" bandRow="1"/>
              <a:tblGrid>
                <a:gridCol w="1598286">
                  <a:extLst>
                    <a:ext uri="{9D8B030D-6E8A-4147-A177-3AD203B41FA5}">
                      <a16:colId xmlns:a16="http://schemas.microsoft.com/office/drawing/2014/main" val="2917858457"/>
                    </a:ext>
                  </a:extLst>
                </a:gridCol>
                <a:gridCol w="4677279">
                  <a:extLst>
                    <a:ext uri="{9D8B030D-6E8A-4147-A177-3AD203B41FA5}">
                      <a16:colId xmlns:a16="http://schemas.microsoft.com/office/drawing/2014/main" val="3597819307"/>
                    </a:ext>
                  </a:extLst>
                </a:gridCol>
                <a:gridCol w="4629502">
                  <a:extLst>
                    <a:ext uri="{9D8B030D-6E8A-4147-A177-3AD203B41FA5}">
                      <a16:colId xmlns:a16="http://schemas.microsoft.com/office/drawing/2014/main" val="1037706053"/>
                    </a:ext>
                  </a:extLst>
                </a:gridCol>
              </a:tblGrid>
              <a:tr h="769936">
                <a:tc>
                  <a:txBody>
                    <a:bodyPr/>
                    <a:lstStyle/>
                    <a:p>
                      <a:pPr algn="l" fontAlgn="t">
                        <a:lnSpc>
                          <a:spcPct val="107000"/>
                        </a:lnSpc>
                        <a:spcBef>
                          <a:spcPts val="0"/>
                        </a:spcBef>
                        <a:spcAft>
                          <a:spcPts val="800"/>
                        </a:spcAft>
                      </a:pPr>
                      <a:r>
                        <a:rPr lang="en-US" sz="1400" b="0" i="0" u="none" strike="noStrike" dirty="0">
                          <a:effectLst/>
                          <a:latin typeface="Calibri" panose="020F0502020204030204" pitchFamily="34" charset="0"/>
                          <a:ea typeface="Calibri" panose="020F0502020204030204" pitchFamily="34" charset="0"/>
                          <a:cs typeface="Times New Roman" panose="02020603050405020304" pitchFamily="18" charset="0"/>
                        </a:rPr>
                        <a:t> </a:t>
                      </a:r>
                      <a:endParaRPr lang="en-US" sz="2400" b="0" i="0" u="none" strike="noStrike" dirty="0">
                        <a:effectLst/>
                        <a:latin typeface="Arial" panose="020B0604020202020204" pitchFamily="34" charset="0"/>
                      </a:endParaRPr>
                    </a:p>
                  </a:txBody>
                  <a:tcPr marL="89740" marR="89740" marT="12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ctr">
                        <a:lnSpc>
                          <a:spcPct val="107000"/>
                        </a:lnSpc>
                        <a:spcBef>
                          <a:spcPts val="0"/>
                        </a:spcBef>
                        <a:spcAft>
                          <a:spcPts val="800"/>
                        </a:spcAft>
                      </a:pPr>
                      <a:r>
                        <a:rPr lang="en-US" sz="2400" b="0" i="0" u="none" strike="noStrike" dirty="0">
                          <a:solidFill>
                            <a:schemeClr val="accent6"/>
                          </a:solidFill>
                          <a:effectLst/>
                          <a:latin typeface="Arial Black" panose="020B0A04020102020204" pitchFamily="34" charset="0"/>
                          <a:ea typeface="Calibri" panose="020F0502020204030204" pitchFamily="34" charset="0"/>
                          <a:cs typeface="Times New Roman" panose="02020603050405020304" pitchFamily="18" charset="0"/>
                        </a:rPr>
                        <a:t>Green</a:t>
                      </a:r>
                      <a:endParaRPr lang="en-US" sz="2400" b="0" i="0" u="none" strike="noStrike" dirty="0">
                        <a:solidFill>
                          <a:schemeClr val="accent6"/>
                        </a:solidFill>
                        <a:effectLst/>
                        <a:latin typeface="Arial Black" panose="020B0A04020102020204" pitchFamily="34" charset="0"/>
                      </a:endParaRPr>
                    </a:p>
                    <a:p>
                      <a:pPr algn="ctr" fontAlgn="ctr">
                        <a:lnSpc>
                          <a:spcPct val="107000"/>
                        </a:lnSpc>
                        <a:spcBef>
                          <a:spcPts val="0"/>
                        </a:spcBef>
                        <a:spcAft>
                          <a:spcPts val="800"/>
                        </a:spcAft>
                      </a:pPr>
                      <a:r>
                        <a:rPr lang="en-US" sz="2400" b="0" i="0" u="none" strike="noStrike" dirty="0">
                          <a:effectLst/>
                          <a:latin typeface="Calibri" panose="020F0502020204030204" pitchFamily="34" charset="0"/>
                          <a:ea typeface="Calibri" panose="020F0502020204030204" pitchFamily="34" charset="0"/>
                          <a:cs typeface="Times New Roman" panose="02020603050405020304" pitchFamily="18" charset="0"/>
                        </a:rPr>
                        <a:t>&gt;&gt;&gt; increasing</a:t>
                      </a:r>
                      <a:endParaRPr lang="en-US" sz="2400" b="0" i="0" u="none" strike="noStrike" dirty="0">
                        <a:effectLst/>
                        <a:latin typeface="Arial" panose="020B0604020202020204" pitchFamily="34" charset="0"/>
                      </a:endParaRPr>
                    </a:p>
                  </a:txBody>
                  <a:tcPr marL="119653" marR="119653" marT="59827" marB="5982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ZA"/>
                    </a:p>
                  </a:txBody>
                  <a:tcPr/>
                </a:tc>
                <a:extLst>
                  <a:ext uri="{0D108BD9-81ED-4DB2-BD59-A6C34878D82A}">
                    <a16:rowId xmlns:a16="http://schemas.microsoft.com/office/drawing/2014/main" val="2074811032"/>
                  </a:ext>
                </a:extLst>
              </a:tr>
              <a:tr h="2337061">
                <a:tc rowSpan="2">
                  <a:txBody>
                    <a:bodyPr/>
                    <a:lstStyle/>
                    <a:p>
                      <a:pPr marL="73152" marR="73152" algn="ctr" fontAlgn="ctr">
                        <a:lnSpc>
                          <a:spcPct val="107000"/>
                        </a:lnSpc>
                        <a:spcBef>
                          <a:spcPts val="0"/>
                        </a:spcBef>
                        <a:spcAft>
                          <a:spcPts val="800"/>
                        </a:spcAft>
                      </a:pPr>
                      <a:r>
                        <a:rPr lang="en-US" sz="2400" b="0" i="0" u="none" strike="noStrike"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t>Red</a:t>
                      </a:r>
                      <a:r>
                        <a:rPr lang="en-US" sz="2400" b="0" i="0" u="none" strike="noStrike" dirty="0">
                          <a:effectLst/>
                          <a:latin typeface="Arial Black" panose="020B0A04020102020204" pitchFamily="34" charset="0"/>
                          <a:ea typeface="Calibri" panose="020F0502020204030204" pitchFamily="34" charset="0"/>
                          <a:cs typeface="Times New Roman" panose="02020603050405020304" pitchFamily="18" charset="0"/>
                        </a:rPr>
                        <a:t>: Social</a:t>
                      </a:r>
                      <a:endParaRPr lang="en-US" sz="2400" b="0" i="0" u="none" strike="noStrike" dirty="0">
                        <a:effectLst/>
                        <a:latin typeface="Arial Black" panose="020B0A04020102020204" pitchFamily="34" charset="0"/>
                      </a:endParaRPr>
                    </a:p>
                    <a:p>
                      <a:pPr marL="73152" marR="73152" algn="ctr" fontAlgn="ctr">
                        <a:lnSpc>
                          <a:spcPct val="107000"/>
                        </a:lnSpc>
                        <a:spcBef>
                          <a:spcPts val="0"/>
                        </a:spcBef>
                        <a:spcAft>
                          <a:spcPts val="800"/>
                        </a:spcAft>
                      </a:pPr>
                      <a:r>
                        <a:rPr lang="en-US" sz="2400" b="0" i="0" u="none" strike="noStrike" dirty="0">
                          <a:effectLst/>
                          <a:latin typeface="Calibri" panose="020F0502020204030204" pitchFamily="34" charset="0"/>
                          <a:ea typeface="Calibri" panose="020F0502020204030204" pitchFamily="34" charset="0"/>
                          <a:cs typeface="Times New Roman" panose="02020603050405020304" pitchFamily="18" charset="0"/>
                        </a:rPr>
                        <a:t>Increasing&lt;&lt;&lt;</a:t>
                      </a:r>
                      <a:endParaRPr lang="en-US" sz="2400" b="0" i="0" u="none" strike="noStrike" dirty="0">
                        <a:effectLst/>
                        <a:latin typeface="Arial" panose="020B0604020202020204" pitchFamily="34" charset="0"/>
                      </a:endParaRPr>
                    </a:p>
                  </a:txBody>
                  <a:tcPr marL="119653" marR="119653" marT="59827" marB="59827"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en-US" sz="3600" b="1" i="0" u="none" strike="noStrike"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Light Green</a:t>
                      </a:r>
                      <a:endParaRPr lang="en-US" sz="3600" b="1" i="0" u="none" strike="noStrike" dirty="0">
                        <a:solidFill>
                          <a:schemeClr val="bg2">
                            <a:lumMod val="50000"/>
                          </a:schemeClr>
                        </a:solidFill>
                        <a:effectLst/>
                        <a:latin typeface="Arial" panose="020B0604020202020204" pitchFamily="34" charset="0"/>
                      </a:endParaRPr>
                    </a:p>
                  </a:txBody>
                  <a:tcPr marL="89740" marR="89740" marT="12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l" fontAlgn="t">
                        <a:lnSpc>
                          <a:spcPct val="107000"/>
                        </a:lnSpc>
                        <a:spcBef>
                          <a:spcPts val="0"/>
                        </a:spcBef>
                        <a:spcAft>
                          <a:spcPts val="800"/>
                        </a:spcAft>
                      </a:pPr>
                      <a:r>
                        <a:rPr lang="en-US" sz="3600" b="1" i="0" u="none" strike="noStrike" dirty="0">
                          <a:solidFill>
                            <a:schemeClr val="accent5">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Dark Green</a:t>
                      </a:r>
                      <a:endParaRPr lang="en-US" sz="3600" b="1" i="0" u="none" strike="noStrike" dirty="0">
                        <a:solidFill>
                          <a:schemeClr val="accent5">
                            <a:lumMod val="60000"/>
                            <a:lumOff val="40000"/>
                          </a:schemeClr>
                        </a:solidFill>
                        <a:effectLst/>
                        <a:latin typeface="Arial" panose="020B0604020202020204" pitchFamily="34" charset="0"/>
                      </a:endParaRPr>
                    </a:p>
                  </a:txBody>
                  <a:tcPr marL="89740" marR="89740" marT="12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extLst>
                  <a:ext uri="{0D108BD9-81ED-4DB2-BD59-A6C34878D82A}">
                    <a16:rowId xmlns:a16="http://schemas.microsoft.com/office/drawing/2014/main" val="961272681"/>
                  </a:ext>
                </a:extLst>
              </a:tr>
              <a:tr h="1601692">
                <a:tc vMerge="1">
                  <a:txBody>
                    <a:bodyPr/>
                    <a:lstStyle/>
                    <a:p>
                      <a:endParaRPr lang="en-ZA"/>
                    </a:p>
                  </a:txBody>
                  <a:tcPr/>
                </a:tc>
                <a:tc>
                  <a:txBody>
                    <a:bodyPr/>
                    <a:lstStyle/>
                    <a:p>
                      <a:pPr algn="l" fontAlgn="t">
                        <a:lnSpc>
                          <a:spcPct val="107000"/>
                        </a:lnSpc>
                        <a:spcBef>
                          <a:spcPts val="0"/>
                        </a:spcBef>
                        <a:spcAft>
                          <a:spcPts val="800"/>
                        </a:spcAft>
                      </a:pPr>
                      <a:r>
                        <a:rPr lang="en-US" sz="3600" b="1" i="0" u="none" strike="noStrike"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Light Green </a:t>
                      </a:r>
                      <a:r>
                        <a:rPr lang="en-US" sz="36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and red</a:t>
                      </a:r>
                      <a:endParaRPr lang="en-US" sz="3600" b="1" i="0" u="none" strike="noStrike" dirty="0">
                        <a:effectLst/>
                        <a:latin typeface="Arial" panose="020B0604020202020204" pitchFamily="34" charset="0"/>
                      </a:endParaRPr>
                    </a:p>
                  </a:txBody>
                  <a:tcPr marL="89740" marR="89740" marT="12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l" fontAlgn="t">
                        <a:lnSpc>
                          <a:spcPct val="107000"/>
                        </a:lnSpc>
                        <a:spcBef>
                          <a:spcPts val="0"/>
                        </a:spcBef>
                        <a:spcAft>
                          <a:spcPts val="800"/>
                        </a:spcAft>
                      </a:pPr>
                      <a:r>
                        <a:rPr lang="en-US" sz="3600" b="1" i="0" u="none" strike="noStrike" dirty="0">
                          <a:solidFill>
                            <a:schemeClr val="accent4">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Dark-green</a:t>
                      </a:r>
                      <a:r>
                        <a:rPr lang="en-US" sz="36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and red</a:t>
                      </a:r>
                      <a:endParaRPr lang="en-US" sz="3600" b="1" i="0" u="none" strike="noStrike" dirty="0">
                        <a:effectLst/>
                        <a:latin typeface="Arial" panose="020B0604020202020204" pitchFamily="34" charset="0"/>
                      </a:endParaRPr>
                    </a:p>
                  </a:txBody>
                  <a:tcPr marL="89740" marR="89740" marT="124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extLst>
                  <a:ext uri="{0D108BD9-81ED-4DB2-BD59-A6C34878D82A}">
                    <a16:rowId xmlns:a16="http://schemas.microsoft.com/office/drawing/2014/main" val="1939249502"/>
                  </a:ext>
                </a:extLst>
              </a:tr>
            </a:tbl>
          </a:graphicData>
        </a:graphic>
      </p:graphicFrame>
      <p:sp>
        <p:nvSpPr>
          <p:cNvPr id="3" name="TextBox 2">
            <a:extLst>
              <a:ext uri="{FF2B5EF4-FFF2-40B4-BE49-F238E27FC236}">
                <a16:creationId xmlns:a16="http://schemas.microsoft.com/office/drawing/2014/main" id="{6D42CAC9-B95D-08C7-CBAC-7B93E4C84139}"/>
              </a:ext>
            </a:extLst>
          </p:cNvPr>
          <p:cNvSpPr txBox="1"/>
          <p:nvPr/>
        </p:nvSpPr>
        <p:spPr>
          <a:xfrm>
            <a:off x="7505181" y="5819564"/>
            <a:ext cx="4209807" cy="369332"/>
          </a:xfrm>
          <a:prstGeom prst="rect">
            <a:avLst/>
          </a:prstGeom>
          <a:noFill/>
        </p:spPr>
        <p:txBody>
          <a:bodyPr wrap="none" rtlCol="0">
            <a:spAutoFit/>
          </a:bodyPr>
          <a:lstStyle/>
          <a:p>
            <a:r>
              <a:rPr lang="en-US" dirty="0"/>
              <a:t>(Source: adapted from Spratt, 2015)</a:t>
            </a:r>
            <a:endParaRPr lang="en-ZA" dirty="0"/>
          </a:p>
        </p:txBody>
      </p:sp>
      <p:sp>
        <p:nvSpPr>
          <p:cNvPr id="4" name="Arrow: Down 3">
            <a:extLst>
              <a:ext uri="{FF2B5EF4-FFF2-40B4-BE49-F238E27FC236}">
                <a16:creationId xmlns:a16="http://schemas.microsoft.com/office/drawing/2014/main" id="{E21E9DAF-F34E-ED24-FAC9-5FAA14975C6E}"/>
              </a:ext>
            </a:extLst>
          </p:cNvPr>
          <p:cNvSpPr/>
          <p:nvPr/>
        </p:nvSpPr>
        <p:spPr>
          <a:xfrm rot="16200000">
            <a:off x="4503433" y="34260"/>
            <a:ext cx="740070" cy="526342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schemeClr val="bg1"/>
              </a:solidFill>
            </a:endParaRPr>
          </a:p>
        </p:txBody>
      </p:sp>
      <p:sp>
        <p:nvSpPr>
          <p:cNvPr id="6" name="TextBox 5">
            <a:extLst>
              <a:ext uri="{FF2B5EF4-FFF2-40B4-BE49-F238E27FC236}">
                <a16:creationId xmlns:a16="http://schemas.microsoft.com/office/drawing/2014/main" id="{A9D52AAB-DC3D-169C-303E-DD45A084ADD7}"/>
              </a:ext>
            </a:extLst>
          </p:cNvPr>
          <p:cNvSpPr txBox="1"/>
          <p:nvPr/>
        </p:nvSpPr>
        <p:spPr>
          <a:xfrm>
            <a:off x="2241755" y="2450358"/>
            <a:ext cx="5698344" cy="369332"/>
          </a:xfrm>
          <a:prstGeom prst="rect">
            <a:avLst/>
          </a:prstGeom>
          <a:noFill/>
        </p:spPr>
        <p:txBody>
          <a:bodyPr wrap="square" rtlCol="0">
            <a:spAutoFit/>
          </a:bodyPr>
          <a:lstStyle/>
          <a:p>
            <a:r>
              <a:rPr lang="en-US" b="1" dirty="0">
                <a:solidFill>
                  <a:schemeClr val="bg1"/>
                </a:solidFill>
              </a:rPr>
              <a:t>fundable within existing financial eco-system</a:t>
            </a:r>
            <a:endParaRPr lang="en-ZA" b="1" dirty="0">
              <a:solidFill>
                <a:schemeClr val="bg1"/>
              </a:solidFill>
            </a:endParaRPr>
          </a:p>
        </p:txBody>
      </p:sp>
      <p:sp>
        <p:nvSpPr>
          <p:cNvPr id="8" name="TextBox 7">
            <a:extLst>
              <a:ext uri="{FF2B5EF4-FFF2-40B4-BE49-F238E27FC236}">
                <a16:creationId xmlns:a16="http://schemas.microsoft.com/office/drawing/2014/main" id="{67271B97-2855-8E87-AD84-11ABF58A7A97}"/>
              </a:ext>
            </a:extLst>
          </p:cNvPr>
          <p:cNvSpPr txBox="1"/>
          <p:nvPr/>
        </p:nvSpPr>
        <p:spPr>
          <a:xfrm>
            <a:off x="3691467" y="3091373"/>
            <a:ext cx="2119491" cy="369332"/>
          </a:xfrm>
          <a:prstGeom prst="rect">
            <a:avLst/>
          </a:prstGeom>
          <a:noFill/>
        </p:spPr>
        <p:txBody>
          <a:bodyPr wrap="none" rtlCol="0">
            <a:spAutoFit/>
          </a:bodyPr>
          <a:lstStyle/>
          <a:p>
            <a:r>
              <a:rPr lang="en-US" dirty="0"/>
              <a:t>‘Fit and conform’</a:t>
            </a:r>
            <a:endParaRPr lang="en-ZA" dirty="0"/>
          </a:p>
        </p:txBody>
      </p:sp>
      <p:sp>
        <p:nvSpPr>
          <p:cNvPr id="10" name="TextBox 9">
            <a:extLst>
              <a:ext uri="{FF2B5EF4-FFF2-40B4-BE49-F238E27FC236}">
                <a16:creationId xmlns:a16="http://schemas.microsoft.com/office/drawing/2014/main" id="{217ADA35-F0CF-AF02-5D8F-BFF287076DBD}"/>
              </a:ext>
            </a:extLst>
          </p:cNvPr>
          <p:cNvSpPr txBox="1"/>
          <p:nvPr/>
        </p:nvSpPr>
        <p:spPr>
          <a:xfrm>
            <a:off x="7497733" y="4695121"/>
            <a:ext cx="2733441" cy="369332"/>
          </a:xfrm>
          <a:prstGeom prst="rect">
            <a:avLst/>
          </a:prstGeom>
          <a:noFill/>
        </p:spPr>
        <p:txBody>
          <a:bodyPr wrap="none" rtlCol="0">
            <a:spAutoFit/>
          </a:bodyPr>
          <a:lstStyle/>
          <a:p>
            <a:r>
              <a:rPr lang="en-US" dirty="0">
                <a:solidFill>
                  <a:schemeClr val="bg1"/>
                </a:solidFill>
              </a:rPr>
              <a:t>‘stretch and transform’</a:t>
            </a:r>
            <a:endParaRPr lang="en-ZA" dirty="0">
              <a:solidFill>
                <a:schemeClr val="bg1"/>
              </a:solidFill>
            </a:endParaRPr>
          </a:p>
        </p:txBody>
      </p:sp>
    </p:spTree>
    <p:extLst>
      <p:ext uri="{BB962C8B-B14F-4D97-AF65-F5344CB8AC3E}">
        <p14:creationId xmlns:p14="http://schemas.microsoft.com/office/powerpoint/2010/main" val="853001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37DE6A-3A7B-7E46-E9F4-6F38B4BE706D}"/>
              </a:ext>
            </a:extLst>
          </p:cNvPr>
          <p:cNvPicPr>
            <a:picLocks noChangeAspect="1"/>
          </p:cNvPicPr>
          <p:nvPr/>
        </p:nvPicPr>
        <p:blipFill>
          <a:blip r:embed="rId2"/>
          <a:stretch>
            <a:fillRect/>
          </a:stretch>
        </p:blipFill>
        <p:spPr>
          <a:xfrm>
            <a:off x="94891" y="0"/>
            <a:ext cx="12097109" cy="6858000"/>
          </a:xfrm>
          <a:prstGeom prst="rect">
            <a:avLst/>
          </a:prstGeom>
        </p:spPr>
      </p:pic>
    </p:spTree>
    <p:extLst>
      <p:ext uri="{BB962C8B-B14F-4D97-AF65-F5344CB8AC3E}">
        <p14:creationId xmlns:p14="http://schemas.microsoft.com/office/powerpoint/2010/main" val="788920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010280-4BF7-3388-AFC8-2720441234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354AEB1C-F310-7CBB-A042-18CD7A6A400E}"/>
              </a:ext>
            </a:extLst>
          </p:cNvPr>
          <p:cNvSpPr txBox="1"/>
          <p:nvPr/>
        </p:nvSpPr>
        <p:spPr>
          <a:xfrm>
            <a:off x="9113480" y="5700680"/>
            <a:ext cx="2531462" cy="954107"/>
          </a:xfrm>
          <a:prstGeom prst="rect">
            <a:avLst/>
          </a:prstGeom>
          <a:noFill/>
        </p:spPr>
        <p:txBody>
          <a:bodyPr wrap="none" rtlCol="0">
            <a:spAutoFit/>
          </a:bodyPr>
          <a:lstStyle/>
          <a:p>
            <a:r>
              <a:rPr lang="en-US" sz="1400" dirty="0">
                <a:solidFill>
                  <a:srgbClr val="FF0000"/>
                </a:solidFill>
                <a:latin typeface="Comic Sans MS" panose="030F0702030302020204" pitchFamily="66" charset="0"/>
              </a:rPr>
              <a:t>But as long as the bulk of</a:t>
            </a:r>
          </a:p>
          <a:p>
            <a:r>
              <a:rPr lang="en-US" sz="1400" dirty="0">
                <a:solidFill>
                  <a:srgbClr val="FF0000"/>
                </a:solidFill>
                <a:latin typeface="Comic Sans MS" panose="030F0702030302020204" pitchFamily="66" charset="0"/>
              </a:rPr>
              <a:t>Debt remains denominated</a:t>
            </a:r>
          </a:p>
          <a:p>
            <a:r>
              <a:rPr lang="en-US" sz="1400" dirty="0">
                <a:solidFill>
                  <a:srgbClr val="FF0000"/>
                </a:solidFill>
                <a:latin typeface="Comic Sans MS" panose="030F0702030302020204" pitchFamily="66" charset="0"/>
              </a:rPr>
              <a:t>In USD, maybe too early to </a:t>
            </a:r>
          </a:p>
          <a:p>
            <a:r>
              <a:rPr lang="en-US" sz="1400" dirty="0">
                <a:solidFill>
                  <a:srgbClr val="FF0000"/>
                </a:solidFill>
                <a:latin typeface="Comic Sans MS" panose="030F0702030302020204" pitchFamily="66" charset="0"/>
              </a:rPr>
              <a:t>Talk about de-dollarization?</a:t>
            </a:r>
          </a:p>
        </p:txBody>
      </p:sp>
    </p:spTree>
    <p:extLst>
      <p:ext uri="{BB962C8B-B14F-4D97-AF65-F5344CB8AC3E}">
        <p14:creationId xmlns:p14="http://schemas.microsoft.com/office/powerpoint/2010/main" val="1308597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4197D-9E78-E4BA-9CCF-CB2B046E892B}"/>
              </a:ext>
            </a:extLst>
          </p:cNvPr>
          <p:cNvSpPr>
            <a:spLocks noGrp="1"/>
          </p:cNvSpPr>
          <p:nvPr>
            <p:ph type="title"/>
          </p:nvPr>
        </p:nvSpPr>
        <p:spPr>
          <a:xfrm>
            <a:off x="1740667" y="446970"/>
            <a:ext cx="8911687" cy="1280890"/>
          </a:xfrm>
        </p:spPr>
        <p:txBody>
          <a:bodyPr/>
          <a:lstStyle/>
          <a:p>
            <a:r>
              <a:rPr lang="en-US" dirty="0"/>
              <a:t>Transition capital needed</a:t>
            </a:r>
            <a:endParaRPr lang="en-ZA" dirty="0"/>
          </a:p>
        </p:txBody>
      </p:sp>
      <p:sp>
        <p:nvSpPr>
          <p:cNvPr id="3" name="Content Placeholder 1">
            <a:extLst>
              <a:ext uri="{FF2B5EF4-FFF2-40B4-BE49-F238E27FC236}">
                <a16:creationId xmlns:a16="http://schemas.microsoft.com/office/drawing/2014/main" id="{DB8065F6-049B-F712-B469-F476F05297FE}"/>
              </a:ext>
            </a:extLst>
          </p:cNvPr>
          <p:cNvSpPr txBox="1">
            <a:spLocks/>
          </p:cNvSpPr>
          <p:nvPr/>
        </p:nvSpPr>
        <p:spPr>
          <a:xfrm>
            <a:off x="1228152" y="1569449"/>
            <a:ext cx="11416263" cy="4424330"/>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en-US" dirty="0"/>
              <a:t>We need a 4x increase to $2,4 trillion </a:t>
            </a:r>
            <a:r>
              <a:rPr lang="en-US" i="1" dirty="0"/>
              <a:t>annually</a:t>
            </a:r>
            <a:r>
              <a:rPr lang="en-US" dirty="0"/>
              <a:t> by 2030 to capture climate and nature opportunities in emerging and developing economies (all EMDC’s except China)</a:t>
            </a:r>
          </a:p>
          <a:p>
            <a:pPr>
              <a:buFont typeface="Arial" panose="020B0604020202020204" pitchFamily="34" charset="0"/>
              <a:buChar char="•"/>
            </a:pPr>
            <a:r>
              <a:rPr lang="en-US" dirty="0"/>
              <a:t>With SDGs this need is an added $3trillion total $5,4 trillion</a:t>
            </a:r>
          </a:p>
          <a:p>
            <a:pPr>
              <a:buFont typeface="Arial" panose="020B0604020202020204" pitchFamily="34" charset="0"/>
              <a:buChar char="•"/>
            </a:pPr>
            <a:r>
              <a:rPr lang="en-US" b="1" dirty="0"/>
              <a:t>Climate and Nature: 2,4 trillion every year from 2030 onwards</a:t>
            </a:r>
          </a:p>
          <a:p>
            <a:pPr marL="704850" lvl="1" indent="-342900"/>
            <a:r>
              <a:rPr lang="en-US" sz="1800" b="1" dirty="0"/>
              <a:t>Of which: </a:t>
            </a:r>
          </a:p>
          <a:p>
            <a:pPr marL="879475" lvl="2" indent="-342900"/>
            <a:r>
              <a:rPr lang="en-US" sz="1800" b="1" dirty="0">
                <a:solidFill>
                  <a:srgbClr val="FF0000"/>
                </a:solidFill>
              </a:rPr>
              <a:t>Energy transition: $1,6 trillion</a:t>
            </a:r>
          </a:p>
          <a:p>
            <a:pPr marL="879475" lvl="2" indent="-342900"/>
            <a:r>
              <a:rPr lang="en-US" sz="1800" b="1" dirty="0">
                <a:solidFill>
                  <a:srgbClr val="FF0000"/>
                </a:solidFill>
              </a:rPr>
              <a:t>Adaptation and resilience: $250 billion</a:t>
            </a:r>
          </a:p>
          <a:p>
            <a:pPr marL="879475" lvl="2" indent="-342900"/>
            <a:r>
              <a:rPr lang="en-US" sz="1800" b="1" dirty="0">
                <a:solidFill>
                  <a:srgbClr val="FF0000"/>
                </a:solidFill>
              </a:rPr>
              <a:t>Loss and damage $250 billion</a:t>
            </a:r>
          </a:p>
          <a:p>
            <a:pPr marL="879475" lvl="2" indent="-342900"/>
            <a:r>
              <a:rPr lang="en-US" sz="1800" b="1" dirty="0">
                <a:solidFill>
                  <a:srgbClr val="FF0000"/>
                </a:solidFill>
              </a:rPr>
              <a:t>Nature capital and sustainable agriculture: $300 billion</a:t>
            </a:r>
          </a:p>
          <a:p>
            <a:pPr marL="879475" lvl="2" indent="-342900"/>
            <a:r>
              <a:rPr lang="en-US" sz="1800" b="1" dirty="0">
                <a:solidFill>
                  <a:srgbClr val="FF0000"/>
                </a:solidFill>
              </a:rPr>
              <a:t>Social transition costs: $40 billion</a:t>
            </a:r>
          </a:p>
          <a:p>
            <a:pPr marL="704850" lvl="1" indent="-342900"/>
            <a:r>
              <a:rPr lang="en-US" sz="1800" b="1" dirty="0">
                <a:solidFill>
                  <a:srgbClr val="FF0000"/>
                </a:solidFill>
              </a:rPr>
              <a:t>Other SDGs: $3 trillion</a:t>
            </a:r>
          </a:p>
          <a:p>
            <a:pPr marL="361950" lvl="1" indent="0">
              <a:buNone/>
            </a:pPr>
            <a:r>
              <a:rPr lang="en-US" sz="1100" b="1" dirty="0">
                <a:solidFill>
                  <a:schemeClr val="tx1"/>
                </a:solidFill>
              </a:rPr>
              <a:t>(Source: Stef Raubenheimer)</a:t>
            </a:r>
          </a:p>
          <a:p>
            <a:pPr>
              <a:buFont typeface="Arial" panose="020B0604020202020204" pitchFamily="34" charset="0"/>
              <a:buChar char="•"/>
            </a:pPr>
            <a:endParaRPr lang="en-US" sz="2000" dirty="0"/>
          </a:p>
          <a:p>
            <a:endParaRPr lang="en-US" sz="2000" dirty="0"/>
          </a:p>
        </p:txBody>
      </p:sp>
    </p:spTree>
    <p:extLst>
      <p:ext uri="{BB962C8B-B14F-4D97-AF65-F5344CB8AC3E}">
        <p14:creationId xmlns:p14="http://schemas.microsoft.com/office/powerpoint/2010/main" val="3858007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ACF5EBA-682A-2A08-C0D8-139966AA0EFF}"/>
              </a:ext>
            </a:extLst>
          </p:cNvPr>
          <p:cNvPicPr>
            <a:picLocks noChangeAspect="1"/>
          </p:cNvPicPr>
          <p:nvPr/>
        </p:nvPicPr>
        <p:blipFill>
          <a:blip r:embed="rId2"/>
          <a:stretch>
            <a:fillRect/>
          </a:stretch>
        </p:blipFill>
        <p:spPr>
          <a:xfrm>
            <a:off x="86264" y="0"/>
            <a:ext cx="12105736" cy="6858000"/>
          </a:xfrm>
          <a:prstGeom prst="rect">
            <a:avLst/>
          </a:prstGeom>
        </p:spPr>
      </p:pic>
    </p:spTree>
    <p:extLst>
      <p:ext uri="{BB962C8B-B14F-4D97-AF65-F5344CB8AC3E}">
        <p14:creationId xmlns:p14="http://schemas.microsoft.com/office/powerpoint/2010/main" val="2549301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E26316-8EF1-285B-E034-331F10F6E595}"/>
              </a:ext>
            </a:extLst>
          </p:cNvPr>
          <p:cNvPicPr>
            <a:picLocks noChangeAspect="1"/>
          </p:cNvPicPr>
          <p:nvPr/>
        </p:nvPicPr>
        <p:blipFill>
          <a:blip r:embed="rId2"/>
          <a:stretch>
            <a:fillRect/>
          </a:stretch>
        </p:blipFill>
        <p:spPr>
          <a:xfrm>
            <a:off x="0" y="19212"/>
            <a:ext cx="12192001" cy="6838788"/>
          </a:xfrm>
          <a:prstGeom prst="rect">
            <a:avLst/>
          </a:prstGeom>
        </p:spPr>
      </p:pic>
      <p:sp>
        <p:nvSpPr>
          <p:cNvPr id="2" name="Title 1">
            <a:extLst>
              <a:ext uri="{FF2B5EF4-FFF2-40B4-BE49-F238E27FC236}">
                <a16:creationId xmlns:a16="http://schemas.microsoft.com/office/drawing/2014/main" id="{EBF4C510-16A0-BF2F-DA41-D33D3F6030B8}"/>
              </a:ext>
            </a:extLst>
          </p:cNvPr>
          <p:cNvSpPr>
            <a:spLocks noGrp="1"/>
          </p:cNvSpPr>
          <p:nvPr>
            <p:ph type="title"/>
          </p:nvPr>
        </p:nvSpPr>
        <p:spPr>
          <a:xfrm>
            <a:off x="1056349" y="493776"/>
            <a:ext cx="10515600" cy="1325563"/>
          </a:xfrm>
        </p:spPr>
        <p:txBody>
          <a:bodyPr/>
          <a:lstStyle/>
          <a:p>
            <a:r>
              <a:rPr lang="en-US" dirty="0"/>
              <a:t>Global and South Africa’s </a:t>
            </a:r>
            <a:br>
              <a:rPr lang="en-US" dirty="0"/>
            </a:br>
            <a:r>
              <a:rPr lang="en-US" dirty="0"/>
              <a:t>Energy Transition</a:t>
            </a:r>
            <a:endParaRPr lang="en-ZA" dirty="0"/>
          </a:p>
        </p:txBody>
      </p:sp>
    </p:spTree>
    <p:extLst>
      <p:ext uri="{BB962C8B-B14F-4D97-AF65-F5344CB8AC3E}">
        <p14:creationId xmlns:p14="http://schemas.microsoft.com/office/powerpoint/2010/main" val="40478838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FA1B93-033F-1084-1363-8902C3844AE5}"/>
              </a:ext>
            </a:extLst>
          </p:cNvPr>
          <p:cNvPicPr>
            <a:picLocks noChangeAspect="1"/>
          </p:cNvPicPr>
          <p:nvPr/>
        </p:nvPicPr>
        <p:blipFill>
          <a:blip r:embed="rId2">
            <a:lum/>
            <a:extLst>
              <a:ext uri="{28A0092B-C50C-407E-A947-70E740481C1C}">
                <a14:useLocalDpi xmlns:a14="http://schemas.microsoft.com/office/drawing/2010/main" val="0"/>
              </a:ext>
            </a:extLst>
          </a:blip>
          <a:srcRect/>
          <a:stretch>
            <a:fillRect/>
          </a:stretch>
        </p:blipFill>
        <p:spPr bwMode="auto">
          <a:xfrm>
            <a:off x="767752" y="-50372"/>
            <a:ext cx="9926744" cy="6908372"/>
          </a:xfrm>
          <a:prstGeom prst="rect">
            <a:avLst/>
          </a:prstGeom>
          <a:noFill/>
          <a:ln>
            <a:noFill/>
          </a:ln>
        </p:spPr>
      </p:pic>
    </p:spTree>
    <p:extLst>
      <p:ext uri="{BB962C8B-B14F-4D97-AF65-F5344CB8AC3E}">
        <p14:creationId xmlns:p14="http://schemas.microsoft.com/office/powerpoint/2010/main" val="25815838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B20AEF-E4C8-7DBC-83AC-0DFE192F5EC7}"/>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4" name="Picture 3">
            <a:extLst>
              <a:ext uri="{FF2B5EF4-FFF2-40B4-BE49-F238E27FC236}">
                <a16:creationId xmlns:a16="http://schemas.microsoft.com/office/drawing/2014/main" id="{6FF6DA18-F104-A0B7-631A-210E637D48A7}"/>
              </a:ext>
            </a:extLst>
          </p:cNvPr>
          <p:cNvPicPr>
            <a:picLocks noChangeAspect="1"/>
          </p:cNvPicPr>
          <p:nvPr/>
        </p:nvPicPr>
        <p:blipFill>
          <a:blip r:embed="rId2"/>
          <a:stretch>
            <a:fillRect/>
          </a:stretch>
        </p:blipFill>
        <p:spPr>
          <a:xfrm>
            <a:off x="1981200" y="448057"/>
            <a:ext cx="7432765" cy="5184648"/>
          </a:xfrm>
          <a:prstGeom prst="rect">
            <a:avLst/>
          </a:prstGeom>
        </p:spPr>
      </p:pic>
      <p:sp>
        <p:nvSpPr>
          <p:cNvPr id="5" name="TextBox 4">
            <a:extLst>
              <a:ext uri="{FF2B5EF4-FFF2-40B4-BE49-F238E27FC236}">
                <a16:creationId xmlns:a16="http://schemas.microsoft.com/office/drawing/2014/main" id="{4E64E89C-325F-02B8-77A7-92E95D6AC986}"/>
              </a:ext>
            </a:extLst>
          </p:cNvPr>
          <p:cNvSpPr txBox="1"/>
          <p:nvPr/>
        </p:nvSpPr>
        <p:spPr>
          <a:xfrm>
            <a:off x="1824010" y="6329825"/>
            <a:ext cx="7879658" cy="369332"/>
          </a:xfrm>
          <a:prstGeom prst="rect">
            <a:avLst/>
          </a:prstGeom>
          <a:noFill/>
        </p:spPr>
        <p:txBody>
          <a:bodyPr wrap="none" rtlCol="0">
            <a:spAutoFit/>
          </a:bodyPr>
          <a:lstStyle/>
          <a:p>
            <a:pPr fontAlgn="base"/>
            <a:r>
              <a:rPr lang="en-ZA" b="1" dirty="0"/>
              <a:t>Total renewable capacity additions by technology, 2015-2025 (Source: IEA)</a:t>
            </a:r>
          </a:p>
        </p:txBody>
      </p:sp>
      <p:sp>
        <p:nvSpPr>
          <p:cNvPr id="6" name="TextBox 5">
            <a:extLst>
              <a:ext uri="{FF2B5EF4-FFF2-40B4-BE49-F238E27FC236}">
                <a16:creationId xmlns:a16="http://schemas.microsoft.com/office/drawing/2014/main" id="{293F88E3-F3C6-D3B7-C12D-BE5118B367A1}"/>
              </a:ext>
            </a:extLst>
          </p:cNvPr>
          <p:cNvSpPr txBox="1"/>
          <p:nvPr/>
        </p:nvSpPr>
        <p:spPr>
          <a:xfrm>
            <a:off x="1981200" y="127536"/>
            <a:ext cx="552587" cy="369332"/>
          </a:xfrm>
          <a:prstGeom prst="rect">
            <a:avLst/>
          </a:prstGeom>
          <a:noFill/>
        </p:spPr>
        <p:txBody>
          <a:bodyPr wrap="none" rtlCol="0">
            <a:spAutoFit/>
          </a:bodyPr>
          <a:lstStyle/>
          <a:p>
            <a:r>
              <a:rPr lang="en-US" dirty="0"/>
              <a:t>GW</a:t>
            </a:r>
            <a:endParaRPr lang="en-ZA" dirty="0"/>
          </a:p>
        </p:txBody>
      </p:sp>
      <p:pic>
        <p:nvPicPr>
          <p:cNvPr id="8" name="Picture 7">
            <a:extLst>
              <a:ext uri="{FF2B5EF4-FFF2-40B4-BE49-F238E27FC236}">
                <a16:creationId xmlns:a16="http://schemas.microsoft.com/office/drawing/2014/main" id="{6B96E727-D84F-FF46-BA98-CDF522FA9C73}"/>
              </a:ext>
            </a:extLst>
          </p:cNvPr>
          <p:cNvPicPr>
            <a:picLocks noChangeAspect="1"/>
          </p:cNvPicPr>
          <p:nvPr/>
        </p:nvPicPr>
        <p:blipFill>
          <a:blip r:embed="rId3"/>
          <a:stretch>
            <a:fillRect/>
          </a:stretch>
        </p:blipFill>
        <p:spPr>
          <a:xfrm>
            <a:off x="1981200" y="5624567"/>
            <a:ext cx="4610743" cy="657317"/>
          </a:xfrm>
          <a:prstGeom prst="rect">
            <a:avLst/>
          </a:prstGeom>
        </p:spPr>
      </p:pic>
    </p:spTree>
    <p:extLst>
      <p:ext uri="{BB962C8B-B14F-4D97-AF65-F5344CB8AC3E}">
        <p14:creationId xmlns:p14="http://schemas.microsoft.com/office/powerpoint/2010/main" val="4574743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3C8721-A3F6-BF18-D495-B24D2F6FE351}"/>
              </a:ext>
            </a:extLst>
          </p:cNvPr>
          <p:cNvPicPr>
            <a:picLocks noChangeAspect="1"/>
          </p:cNvPicPr>
          <p:nvPr/>
        </p:nvPicPr>
        <p:blipFill>
          <a:blip r:embed="rId2"/>
          <a:stretch>
            <a:fillRect/>
          </a:stretch>
        </p:blipFill>
        <p:spPr>
          <a:xfrm>
            <a:off x="7093" y="0"/>
            <a:ext cx="12177814" cy="6858000"/>
          </a:xfrm>
          <a:prstGeom prst="rect">
            <a:avLst/>
          </a:prstGeom>
        </p:spPr>
      </p:pic>
      <p:pic>
        <p:nvPicPr>
          <p:cNvPr id="5" name="Picture 4">
            <a:extLst>
              <a:ext uri="{FF2B5EF4-FFF2-40B4-BE49-F238E27FC236}">
                <a16:creationId xmlns:a16="http://schemas.microsoft.com/office/drawing/2014/main" id="{4CB78860-1E7C-DC9C-A540-046800B080D8}"/>
              </a:ext>
            </a:extLst>
          </p:cNvPr>
          <p:cNvPicPr>
            <a:picLocks noChangeAspect="1"/>
          </p:cNvPicPr>
          <p:nvPr/>
        </p:nvPicPr>
        <p:blipFill>
          <a:blip r:embed="rId3">
            <a:lum bright="-20000" contrast="40000"/>
          </a:blip>
          <a:stretch>
            <a:fillRect/>
          </a:stretch>
        </p:blipFill>
        <p:spPr>
          <a:xfrm>
            <a:off x="960930" y="643466"/>
            <a:ext cx="10270139" cy="5571067"/>
          </a:xfrm>
          <a:prstGeom prst="rect">
            <a:avLst/>
          </a:prstGeom>
        </p:spPr>
      </p:pic>
      <p:sp>
        <p:nvSpPr>
          <p:cNvPr id="6" name="TextBox 5">
            <a:extLst>
              <a:ext uri="{FF2B5EF4-FFF2-40B4-BE49-F238E27FC236}">
                <a16:creationId xmlns:a16="http://schemas.microsoft.com/office/drawing/2014/main" id="{46E26D13-37B3-0B6A-5FDE-DF83ACCD5E47}"/>
              </a:ext>
            </a:extLst>
          </p:cNvPr>
          <p:cNvSpPr txBox="1"/>
          <p:nvPr/>
        </p:nvSpPr>
        <p:spPr>
          <a:xfrm>
            <a:off x="1499616" y="6214533"/>
            <a:ext cx="1457515" cy="369332"/>
          </a:xfrm>
          <a:prstGeom prst="rect">
            <a:avLst/>
          </a:prstGeom>
          <a:noFill/>
        </p:spPr>
        <p:txBody>
          <a:bodyPr wrap="none" rtlCol="0">
            <a:spAutoFit/>
          </a:bodyPr>
          <a:lstStyle/>
          <a:p>
            <a:r>
              <a:rPr lang="en-US" dirty="0"/>
              <a:t>(Source: IEA)</a:t>
            </a:r>
            <a:endParaRPr lang="en-ZA" dirty="0"/>
          </a:p>
        </p:txBody>
      </p:sp>
    </p:spTree>
    <p:extLst>
      <p:ext uri="{BB962C8B-B14F-4D97-AF65-F5344CB8AC3E}">
        <p14:creationId xmlns:p14="http://schemas.microsoft.com/office/powerpoint/2010/main" val="23883936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BB0C9BD-7A73-2779-DDA9-0217B90D2611}"/>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3" name="Picture 2">
            <a:extLst>
              <a:ext uri="{FF2B5EF4-FFF2-40B4-BE49-F238E27FC236}">
                <a16:creationId xmlns:a16="http://schemas.microsoft.com/office/drawing/2014/main" id="{C35C20BB-9987-5906-12B8-FF492FE22456}"/>
              </a:ext>
            </a:extLst>
          </p:cNvPr>
          <p:cNvPicPr>
            <a:picLocks noChangeAspect="1"/>
          </p:cNvPicPr>
          <p:nvPr/>
        </p:nvPicPr>
        <p:blipFill>
          <a:blip r:embed="rId2">
            <a:lum bright="-20000" contrast="40000"/>
          </a:blip>
          <a:stretch>
            <a:fillRect/>
          </a:stretch>
        </p:blipFill>
        <p:spPr>
          <a:xfrm>
            <a:off x="1242303" y="643466"/>
            <a:ext cx="9707393" cy="5571067"/>
          </a:xfrm>
          <a:prstGeom prst="rect">
            <a:avLst/>
          </a:prstGeom>
        </p:spPr>
      </p:pic>
      <p:sp>
        <p:nvSpPr>
          <p:cNvPr id="4" name="TextBox 3">
            <a:extLst>
              <a:ext uri="{FF2B5EF4-FFF2-40B4-BE49-F238E27FC236}">
                <a16:creationId xmlns:a16="http://schemas.microsoft.com/office/drawing/2014/main" id="{097C3D97-5B1E-57E7-9D49-076CECB93561}"/>
              </a:ext>
            </a:extLst>
          </p:cNvPr>
          <p:cNvSpPr txBox="1"/>
          <p:nvPr/>
        </p:nvSpPr>
        <p:spPr>
          <a:xfrm>
            <a:off x="1444752" y="6214533"/>
            <a:ext cx="1457515" cy="369332"/>
          </a:xfrm>
          <a:prstGeom prst="rect">
            <a:avLst/>
          </a:prstGeom>
          <a:noFill/>
        </p:spPr>
        <p:txBody>
          <a:bodyPr wrap="none" rtlCol="0">
            <a:spAutoFit/>
          </a:bodyPr>
          <a:lstStyle/>
          <a:p>
            <a:r>
              <a:rPr lang="en-US" dirty="0"/>
              <a:t>(Source: IEA)</a:t>
            </a:r>
            <a:endParaRPr lang="en-ZA" dirty="0"/>
          </a:p>
        </p:txBody>
      </p:sp>
    </p:spTree>
    <p:extLst>
      <p:ext uri="{BB962C8B-B14F-4D97-AF65-F5344CB8AC3E}">
        <p14:creationId xmlns:p14="http://schemas.microsoft.com/office/powerpoint/2010/main" val="965284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C7F2750-4BBD-2A73-E016-EC87C265A3BE}"/>
              </a:ext>
            </a:extLst>
          </p:cNvPr>
          <p:cNvPicPr>
            <a:picLocks noChangeAspect="1"/>
          </p:cNvPicPr>
          <p:nvPr/>
        </p:nvPicPr>
        <p:blipFill>
          <a:blip r:embed="rId2"/>
          <a:stretch>
            <a:fillRect/>
          </a:stretch>
        </p:blipFill>
        <p:spPr>
          <a:xfrm>
            <a:off x="7093" y="0"/>
            <a:ext cx="12177814" cy="6858000"/>
          </a:xfrm>
          <a:prstGeom prst="rect">
            <a:avLst/>
          </a:prstGeom>
        </p:spPr>
      </p:pic>
      <p:pic>
        <p:nvPicPr>
          <p:cNvPr id="3" name="Picture 2">
            <a:extLst>
              <a:ext uri="{FF2B5EF4-FFF2-40B4-BE49-F238E27FC236}">
                <a16:creationId xmlns:a16="http://schemas.microsoft.com/office/drawing/2014/main" id="{57E2FD64-9284-7214-0C13-CA78993DA1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64" y="653457"/>
            <a:ext cx="6440395" cy="4384887"/>
          </a:xfrm>
          <a:prstGeom prst="rect">
            <a:avLst/>
          </a:prstGeom>
        </p:spPr>
      </p:pic>
      <p:sp>
        <p:nvSpPr>
          <p:cNvPr id="5" name="TextBox 4">
            <a:extLst>
              <a:ext uri="{FF2B5EF4-FFF2-40B4-BE49-F238E27FC236}">
                <a16:creationId xmlns:a16="http://schemas.microsoft.com/office/drawing/2014/main" id="{C450BB45-1DF4-326F-E33E-72C17BB99FAE}"/>
              </a:ext>
            </a:extLst>
          </p:cNvPr>
          <p:cNvSpPr txBox="1"/>
          <p:nvPr/>
        </p:nvSpPr>
        <p:spPr>
          <a:xfrm>
            <a:off x="201168" y="5189559"/>
            <a:ext cx="6096000" cy="646331"/>
          </a:xfrm>
          <a:prstGeom prst="rect">
            <a:avLst/>
          </a:prstGeom>
          <a:noFill/>
        </p:spPr>
        <p:txBody>
          <a:bodyPr wrap="square">
            <a:spAutoFit/>
          </a:bodyPr>
          <a:lstStyle/>
          <a:p>
            <a:pPr marL="0" marR="0" indent="0" algn="l" fontAlgn="base">
              <a:buNone/>
            </a:pPr>
            <a:r>
              <a:rPr lang="en-ZA" b="1" i="0" dirty="0">
                <a:solidFill>
                  <a:srgbClr val="000000"/>
                </a:solidFill>
                <a:effectLst/>
                <a:latin typeface="Graphik"/>
              </a:rPr>
              <a:t>Renewable electricity capacity growth in China, main case, 2005-2028 (Source: IEA)</a:t>
            </a:r>
          </a:p>
        </p:txBody>
      </p:sp>
      <p:sp>
        <p:nvSpPr>
          <p:cNvPr id="6" name="TextBox 5">
            <a:extLst>
              <a:ext uri="{FF2B5EF4-FFF2-40B4-BE49-F238E27FC236}">
                <a16:creationId xmlns:a16="http://schemas.microsoft.com/office/drawing/2014/main" id="{8074FD08-6B31-3D5E-5693-C8E1F8076EE7}"/>
              </a:ext>
            </a:extLst>
          </p:cNvPr>
          <p:cNvSpPr txBox="1"/>
          <p:nvPr/>
        </p:nvSpPr>
        <p:spPr>
          <a:xfrm>
            <a:off x="201168" y="367099"/>
            <a:ext cx="552587" cy="369332"/>
          </a:xfrm>
          <a:prstGeom prst="rect">
            <a:avLst/>
          </a:prstGeom>
          <a:noFill/>
        </p:spPr>
        <p:txBody>
          <a:bodyPr wrap="none" rtlCol="0">
            <a:spAutoFit/>
          </a:bodyPr>
          <a:lstStyle/>
          <a:p>
            <a:r>
              <a:rPr lang="en-US" dirty="0"/>
              <a:t>GW</a:t>
            </a:r>
            <a:endParaRPr lang="en-ZA" dirty="0"/>
          </a:p>
        </p:txBody>
      </p:sp>
      <p:pic>
        <p:nvPicPr>
          <p:cNvPr id="10" name="Picture 9">
            <a:extLst>
              <a:ext uri="{FF2B5EF4-FFF2-40B4-BE49-F238E27FC236}">
                <a16:creationId xmlns:a16="http://schemas.microsoft.com/office/drawing/2014/main" id="{EBA56D76-087C-FE3C-4682-B4D40772F983}"/>
              </a:ext>
            </a:extLst>
          </p:cNvPr>
          <p:cNvPicPr>
            <a:picLocks noChangeAspect="1"/>
          </p:cNvPicPr>
          <p:nvPr/>
        </p:nvPicPr>
        <p:blipFill>
          <a:blip r:embed="rId4"/>
          <a:stretch>
            <a:fillRect/>
          </a:stretch>
        </p:blipFill>
        <p:spPr>
          <a:xfrm>
            <a:off x="6526659" y="813138"/>
            <a:ext cx="5579077" cy="3913632"/>
          </a:xfrm>
          <a:prstGeom prst="rect">
            <a:avLst/>
          </a:prstGeom>
        </p:spPr>
      </p:pic>
    </p:spTree>
    <p:extLst>
      <p:ext uri="{BB962C8B-B14F-4D97-AF65-F5344CB8AC3E}">
        <p14:creationId xmlns:p14="http://schemas.microsoft.com/office/powerpoint/2010/main" val="7426754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B2F3984-011E-2F92-ACD6-8DB2170F7626}"/>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5" name="Picture 4">
            <a:extLst>
              <a:ext uri="{FF2B5EF4-FFF2-40B4-BE49-F238E27FC236}">
                <a16:creationId xmlns:a16="http://schemas.microsoft.com/office/drawing/2014/main" id="{D5D7D021-9F50-AC83-B034-B542AAC9DBDD}"/>
              </a:ext>
            </a:extLst>
          </p:cNvPr>
          <p:cNvPicPr>
            <a:picLocks noChangeAspect="1"/>
          </p:cNvPicPr>
          <p:nvPr/>
        </p:nvPicPr>
        <p:blipFill>
          <a:blip r:embed="rId2"/>
          <a:stretch>
            <a:fillRect/>
          </a:stretch>
        </p:blipFill>
        <p:spPr>
          <a:xfrm>
            <a:off x="952500" y="0"/>
            <a:ext cx="10287000" cy="6858000"/>
          </a:xfrm>
          <a:prstGeom prst="rect">
            <a:avLst/>
          </a:prstGeom>
        </p:spPr>
      </p:pic>
    </p:spTree>
    <p:extLst>
      <p:ext uri="{BB962C8B-B14F-4D97-AF65-F5344CB8AC3E}">
        <p14:creationId xmlns:p14="http://schemas.microsoft.com/office/powerpoint/2010/main" val="41682014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764A0B-394B-83E2-944F-CAA6AB3C0B47}"/>
              </a:ext>
            </a:extLst>
          </p:cNvPr>
          <p:cNvPicPr>
            <a:picLocks noChangeAspect="1"/>
          </p:cNvPicPr>
          <p:nvPr/>
        </p:nvPicPr>
        <p:blipFill>
          <a:blip r:embed="rId2"/>
          <a:stretch>
            <a:fillRect/>
          </a:stretch>
        </p:blipFill>
        <p:spPr>
          <a:xfrm>
            <a:off x="0" y="0"/>
            <a:ext cx="8120743" cy="6858000"/>
          </a:xfrm>
          <a:prstGeom prst="rect">
            <a:avLst/>
          </a:prstGeom>
        </p:spPr>
      </p:pic>
      <p:sp>
        <p:nvSpPr>
          <p:cNvPr id="5" name="TextBox 4">
            <a:extLst>
              <a:ext uri="{FF2B5EF4-FFF2-40B4-BE49-F238E27FC236}">
                <a16:creationId xmlns:a16="http://schemas.microsoft.com/office/drawing/2014/main" id="{39E90EBE-B488-FAF3-F1DD-9EF155257963}"/>
              </a:ext>
            </a:extLst>
          </p:cNvPr>
          <p:cNvSpPr txBox="1"/>
          <p:nvPr/>
        </p:nvSpPr>
        <p:spPr>
          <a:xfrm>
            <a:off x="8945008" y="618743"/>
            <a:ext cx="2110087" cy="2677656"/>
          </a:xfrm>
          <a:prstGeom prst="rect">
            <a:avLst/>
          </a:prstGeom>
          <a:noFill/>
        </p:spPr>
        <p:txBody>
          <a:bodyPr wrap="square" rtlCol="0">
            <a:spAutoFit/>
          </a:bodyPr>
          <a:lstStyle/>
          <a:p>
            <a:r>
              <a:rPr lang="en-ZA" sz="2400" dirty="0"/>
              <a:t>That converts to around 1.35 million barrels per day – more than 1% of total global oil demand.</a:t>
            </a:r>
          </a:p>
        </p:txBody>
      </p:sp>
    </p:spTree>
    <p:extLst>
      <p:ext uri="{BB962C8B-B14F-4D97-AF65-F5344CB8AC3E}">
        <p14:creationId xmlns:p14="http://schemas.microsoft.com/office/powerpoint/2010/main" val="32349215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7A0E0-CC14-2478-C472-F4B649B345C6}"/>
              </a:ext>
            </a:extLst>
          </p:cNvPr>
          <p:cNvSpPr>
            <a:spLocks noGrp="1"/>
          </p:cNvSpPr>
          <p:nvPr>
            <p:ph type="title"/>
          </p:nvPr>
        </p:nvSpPr>
        <p:spPr/>
        <p:txBody>
          <a:bodyPr/>
          <a:lstStyle/>
          <a:p>
            <a:r>
              <a:rPr lang="en-US" dirty="0"/>
              <a:t>SA’s energy system – the basics</a:t>
            </a:r>
            <a:endParaRPr lang="en-ZA" dirty="0"/>
          </a:p>
        </p:txBody>
      </p:sp>
      <p:sp>
        <p:nvSpPr>
          <p:cNvPr id="3" name="Content Placeholder 2">
            <a:extLst>
              <a:ext uri="{FF2B5EF4-FFF2-40B4-BE49-F238E27FC236}">
                <a16:creationId xmlns:a16="http://schemas.microsoft.com/office/drawing/2014/main" id="{FFDF4EB4-0E37-D93F-3F59-F7C1E4529FA2}"/>
              </a:ext>
            </a:extLst>
          </p:cNvPr>
          <p:cNvSpPr>
            <a:spLocks noGrp="1"/>
          </p:cNvSpPr>
          <p:nvPr>
            <p:ph idx="1"/>
          </p:nvPr>
        </p:nvSpPr>
        <p:spPr/>
        <p:txBody>
          <a:bodyPr/>
          <a:lstStyle/>
          <a:p>
            <a:r>
              <a:rPr lang="en-US" dirty="0"/>
              <a:t>Generators: coal power stations, gas, hydro, RE</a:t>
            </a:r>
          </a:p>
          <a:p>
            <a:r>
              <a:rPr lang="en-US" dirty="0"/>
              <a:t>Transmission</a:t>
            </a:r>
          </a:p>
          <a:p>
            <a:r>
              <a:rPr lang="en-US" dirty="0"/>
              <a:t>Distribution: Eskom Distribution delivers 50% &amp; Municipalities deliver 50% (256, 50% deliver electricity)</a:t>
            </a:r>
          </a:p>
          <a:p>
            <a:r>
              <a:rPr lang="en-US" dirty="0"/>
              <a:t>Transitioning from a unitary to an unbundled system (Eskom, plus NTCSA – transitioning to TSO)</a:t>
            </a:r>
          </a:p>
          <a:p>
            <a:r>
              <a:rPr lang="en-US" dirty="0"/>
              <a:t>Renewables: from 2011, hiatus from 2015 to 2019, 2020 -&gt;</a:t>
            </a:r>
          </a:p>
          <a:p>
            <a:r>
              <a:rPr lang="en-US" dirty="0"/>
              <a:t>Regulation: NERSA</a:t>
            </a:r>
          </a:p>
          <a:p>
            <a:r>
              <a:rPr lang="en-US" dirty="0"/>
              <a:t>Political accountability: from DMRE to </a:t>
            </a:r>
            <a:r>
              <a:rPr lang="en-US" dirty="0" err="1"/>
              <a:t>DoEE</a:t>
            </a:r>
            <a:endParaRPr lang="en-US" dirty="0"/>
          </a:p>
          <a:p>
            <a:endParaRPr lang="en-ZA" dirty="0"/>
          </a:p>
        </p:txBody>
      </p:sp>
    </p:spTree>
    <p:extLst>
      <p:ext uri="{BB962C8B-B14F-4D97-AF65-F5344CB8AC3E}">
        <p14:creationId xmlns:p14="http://schemas.microsoft.com/office/powerpoint/2010/main" val="938032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ZA"/>
            </a:p>
          </p:txBody>
        </p:sp>
        <p:sp>
          <p:nvSpPr>
            <p:cNvPr id="11"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ZA"/>
            </a:p>
          </p:txBody>
        </p:sp>
        <p:sp>
          <p:nvSpPr>
            <p:cNvPr id="12"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ZA"/>
            </a:p>
          </p:txBody>
        </p:sp>
        <p:sp>
          <p:nvSpPr>
            <p:cNvPr id="13"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ZA"/>
            </a:p>
          </p:txBody>
        </p:sp>
        <p:sp>
          <p:nvSpPr>
            <p:cNvPr id="14"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ZA"/>
            </a:p>
          </p:txBody>
        </p:sp>
        <p:sp>
          <p:nvSpPr>
            <p:cNvPr id="15"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ZA"/>
            </a:p>
          </p:txBody>
        </p:sp>
        <p:sp>
          <p:nvSpPr>
            <p:cNvPr id="16"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ZA"/>
            </a:p>
          </p:txBody>
        </p:sp>
        <p:sp>
          <p:nvSpPr>
            <p:cNvPr id="17"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ZA"/>
            </a:p>
          </p:txBody>
        </p:sp>
        <p:sp>
          <p:nvSpPr>
            <p:cNvPr id="18"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ZA"/>
            </a:p>
          </p:txBody>
        </p:sp>
        <p:sp>
          <p:nvSpPr>
            <p:cNvPr id="19"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ZA"/>
            </a:p>
          </p:txBody>
        </p:sp>
        <p:sp>
          <p:nvSpPr>
            <p:cNvPr id="20"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ZA"/>
            </a:p>
          </p:txBody>
        </p:sp>
        <p:sp>
          <p:nvSpPr>
            <p:cNvPr id="21"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ZA"/>
            </a:p>
          </p:txBody>
        </p:sp>
      </p:grpSp>
      <p:grpSp>
        <p:nvGrpSpPr>
          <p:cNvPr id="23" name="Group 22">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4"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ZA"/>
            </a:p>
          </p:txBody>
        </p:sp>
        <p:sp>
          <p:nvSpPr>
            <p:cNvPr id="25"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ZA"/>
            </a:p>
          </p:txBody>
        </p:sp>
        <p:sp>
          <p:nvSpPr>
            <p:cNvPr id="26"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ZA"/>
            </a:p>
          </p:txBody>
        </p:sp>
        <p:sp>
          <p:nvSpPr>
            <p:cNvPr id="27"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ZA"/>
            </a:p>
          </p:txBody>
        </p:sp>
        <p:sp>
          <p:nvSpPr>
            <p:cNvPr id="28"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ZA"/>
            </a:p>
          </p:txBody>
        </p:sp>
        <p:sp>
          <p:nvSpPr>
            <p:cNvPr id="29"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ZA"/>
            </a:p>
          </p:txBody>
        </p:sp>
        <p:sp>
          <p:nvSpPr>
            <p:cNvPr id="30"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ZA"/>
            </a:p>
          </p:txBody>
        </p:sp>
        <p:sp>
          <p:nvSpPr>
            <p:cNvPr id="31"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ZA"/>
            </a:p>
          </p:txBody>
        </p:sp>
        <p:sp>
          <p:nvSpPr>
            <p:cNvPr id="32"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ZA"/>
            </a:p>
          </p:txBody>
        </p:sp>
        <p:sp>
          <p:nvSpPr>
            <p:cNvPr id="33"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ZA"/>
            </a:p>
          </p:txBody>
        </p:sp>
        <p:sp>
          <p:nvSpPr>
            <p:cNvPr id="34"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ZA"/>
            </a:p>
          </p:txBody>
        </p:sp>
        <p:sp>
          <p:nvSpPr>
            <p:cNvPr id="35"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ZA"/>
            </a:p>
          </p:txBody>
        </p:sp>
      </p:grpSp>
      <p:sp>
        <p:nvSpPr>
          <p:cNvPr id="37" name="Rectangle 36">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ZA"/>
          </a:p>
        </p:txBody>
      </p:sp>
      <p:sp>
        <p:nvSpPr>
          <p:cNvPr id="39"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ZA"/>
          </a:p>
        </p:txBody>
      </p:sp>
      <p:sp useBgFill="1">
        <p:nvSpPr>
          <p:cNvPr id="41" name="Rectangle 40">
            <a:extLst>
              <a:ext uri="{FF2B5EF4-FFF2-40B4-BE49-F238E27FC236}">
                <a16:creationId xmlns:a16="http://schemas.microsoft.com/office/drawing/2014/main" id="{1EDD21E1-BAF0-4314-AB31-82ECB8AC9E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26A2FC-1F0A-0D80-0487-6DAEBFF9D8B1}"/>
              </a:ext>
            </a:extLst>
          </p:cNvPr>
          <p:cNvSpPr>
            <a:spLocks noGrp="1"/>
          </p:cNvSpPr>
          <p:nvPr>
            <p:ph type="title"/>
          </p:nvPr>
        </p:nvSpPr>
        <p:spPr>
          <a:xfrm>
            <a:off x="649224" y="645106"/>
            <a:ext cx="5122652" cy="1259894"/>
          </a:xfrm>
        </p:spPr>
        <p:txBody>
          <a:bodyPr vert="horz" lIns="91440" tIns="45720" rIns="91440" bIns="45720" rtlCol="0" anchor="t">
            <a:normAutofit/>
          </a:bodyPr>
          <a:lstStyle/>
          <a:p>
            <a:r>
              <a:rPr lang="en-US" dirty="0"/>
              <a:t>Where does the money come from?</a:t>
            </a:r>
            <a:endParaRPr lang="en-US"/>
          </a:p>
        </p:txBody>
      </p:sp>
      <p:sp>
        <p:nvSpPr>
          <p:cNvPr id="43" name="Rectangle 42">
            <a:extLst>
              <a:ext uri="{FF2B5EF4-FFF2-40B4-BE49-F238E27FC236}">
                <a16:creationId xmlns:a16="http://schemas.microsoft.com/office/drawing/2014/main" id="{FDC8619C-F25D-468E-95FA-2A2151D7DD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ZA"/>
          </a:p>
        </p:txBody>
      </p:sp>
      <p:sp>
        <p:nvSpPr>
          <p:cNvPr id="3" name="Content Placeholder 1">
            <a:extLst>
              <a:ext uri="{FF2B5EF4-FFF2-40B4-BE49-F238E27FC236}">
                <a16:creationId xmlns:a16="http://schemas.microsoft.com/office/drawing/2014/main" id="{DEC94ADF-3DB2-4371-89FA-7CFD3CFF303E}"/>
              </a:ext>
            </a:extLst>
          </p:cNvPr>
          <p:cNvSpPr txBox="1">
            <a:spLocks/>
          </p:cNvSpPr>
          <p:nvPr/>
        </p:nvSpPr>
        <p:spPr>
          <a:xfrm>
            <a:off x="649225" y="2133600"/>
            <a:ext cx="5122652" cy="375925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nSpc>
                <a:spcPct val="90000"/>
              </a:lnSpc>
            </a:pPr>
            <a:r>
              <a:rPr lang="en-US" sz="1700" dirty="0"/>
              <a:t>Global ODA and grants: down 7% from 2023 to $212bn and falling; aid to Africa around $60bn</a:t>
            </a:r>
          </a:p>
          <a:p>
            <a:pPr>
              <a:lnSpc>
                <a:spcPct val="90000"/>
              </a:lnSpc>
            </a:pPr>
            <a:endParaRPr lang="en-US" sz="1700" dirty="0"/>
          </a:p>
          <a:p>
            <a:pPr>
              <a:lnSpc>
                <a:spcPct val="90000"/>
              </a:lnSpc>
            </a:pPr>
            <a:r>
              <a:rPr lang="en-US" sz="1700" dirty="0"/>
              <a:t>Climate Funds: </a:t>
            </a:r>
          </a:p>
          <a:p>
            <a:pPr lvl="1">
              <a:lnSpc>
                <a:spcPct val="90000"/>
              </a:lnSpc>
            </a:pPr>
            <a:r>
              <a:rPr lang="en-US" sz="1500" dirty="0"/>
              <a:t>Adaptation Fund: has committed $1,2bn since 2010, holds in the $100ms range</a:t>
            </a:r>
          </a:p>
          <a:p>
            <a:pPr lvl="1">
              <a:lnSpc>
                <a:spcPct val="90000"/>
              </a:lnSpc>
            </a:pPr>
            <a:r>
              <a:rPr lang="en-US" sz="1500" dirty="0"/>
              <a:t>Green Climate Fund: has disbursed $13,5bn </a:t>
            </a:r>
          </a:p>
          <a:p>
            <a:pPr lvl="1">
              <a:lnSpc>
                <a:spcPct val="90000"/>
              </a:lnSpc>
            </a:pPr>
            <a:r>
              <a:rPr lang="en-US" sz="1500" dirty="0"/>
              <a:t>CIFs: have pledged over $8bn, with $65bn co-financing</a:t>
            </a:r>
          </a:p>
          <a:p>
            <a:pPr lvl="1">
              <a:lnSpc>
                <a:spcPct val="90000"/>
              </a:lnSpc>
            </a:pPr>
            <a:r>
              <a:rPr lang="en-US" sz="1500" dirty="0"/>
              <a:t>All concessional climate financing around $80bn in 2022</a:t>
            </a:r>
          </a:p>
          <a:p>
            <a:pPr>
              <a:lnSpc>
                <a:spcPct val="90000"/>
              </a:lnSpc>
            </a:pPr>
            <a:endParaRPr lang="en-US" sz="1700" dirty="0"/>
          </a:p>
        </p:txBody>
      </p:sp>
      <p:pic>
        <p:nvPicPr>
          <p:cNvPr id="4" name="Picture 3" descr="A diagram of a number of different colored circles&#10;&#10;AI-generated content may be incorrect.">
            <a:extLst>
              <a:ext uri="{FF2B5EF4-FFF2-40B4-BE49-F238E27FC236}">
                <a16:creationId xmlns:a16="http://schemas.microsoft.com/office/drawing/2014/main" id="{7F2AE95E-5EC6-58C5-7063-8EB4C17DD681}"/>
              </a:ext>
            </a:extLst>
          </p:cNvPr>
          <p:cNvPicPr>
            <a:picLocks noChangeAspect="1"/>
          </p:cNvPicPr>
          <p:nvPr/>
        </p:nvPicPr>
        <p:blipFill>
          <a:blip r:embed="rId2"/>
          <a:stretch>
            <a:fillRect/>
          </a:stretch>
        </p:blipFill>
        <p:spPr>
          <a:xfrm>
            <a:off x="5965048" y="1055879"/>
            <a:ext cx="5451627" cy="2739442"/>
          </a:xfrm>
          <a:prstGeom prst="rect">
            <a:avLst/>
          </a:prstGeom>
        </p:spPr>
      </p:pic>
      <p:sp>
        <p:nvSpPr>
          <p:cNvPr id="45" name="Freeform 12">
            <a:extLst>
              <a:ext uri="{FF2B5EF4-FFF2-40B4-BE49-F238E27FC236}">
                <a16:creationId xmlns:a16="http://schemas.microsoft.com/office/drawing/2014/main" id="{7D9439D6-DEAD-4CEB-A61B-BE3D64D1B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3C40CB6-11FE-993E-F4EA-6AB136BE00F8}"/>
              </a:ext>
            </a:extLst>
          </p:cNvPr>
          <p:cNvSpPr txBox="1"/>
          <p:nvPr/>
        </p:nvSpPr>
        <p:spPr>
          <a:xfrm>
            <a:off x="6441426" y="4542407"/>
            <a:ext cx="3990195" cy="646331"/>
          </a:xfrm>
          <a:prstGeom prst="rect">
            <a:avLst/>
          </a:prstGeom>
          <a:noFill/>
        </p:spPr>
        <p:txBody>
          <a:bodyPr wrap="none" rtlCol="0">
            <a:spAutoFit/>
          </a:bodyPr>
          <a:lstStyle/>
          <a:p>
            <a:r>
              <a:rPr lang="en-US" b="1" dirty="0"/>
              <a:t>50% of all savings in the hands of </a:t>
            </a:r>
          </a:p>
          <a:p>
            <a:r>
              <a:rPr lang="en-US" b="1" dirty="0"/>
              <a:t>60 million </a:t>
            </a:r>
            <a:r>
              <a:rPr lang="en-US" b="1" dirty="0" err="1"/>
              <a:t>millionares</a:t>
            </a:r>
            <a:r>
              <a:rPr lang="en-ZA" b="1" dirty="0"/>
              <a:t> (10% of pop)</a:t>
            </a:r>
            <a:endParaRPr lang="en-US" b="1" dirty="0"/>
          </a:p>
        </p:txBody>
      </p:sp>
    </p:spTree>
    <p:extLst>
      <p:ext uri="{BB962C8B-B14F-4D97-AF65-F5344CB8AC3E}">
        <p14:creationId xmlns:p14="http://schemas.microsoft.com/office/powerpoint/2010/main" val="18038457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FFEAF-3108-BEA0-79FF-CECC8ABF6A64}"/>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ABD696F-A86A-641E-C3D6-93255F1BC79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24944" cy="6547104"/>
          </a:xfrm>
          <a:prstGeom prst="rect">
            <a:avLst/>
          </a:prstGeom>
          <a:noFill/>
          <a:ln>
            <a:noFill/>
          </a:ln>
        </p:spPr>
      </p:pic>
      <p:sp>
        <p:nvSpPr>
          <p:cNvPr id="3" name="TextBox 2">
            <a:extLst>
              <a:ext uri="{FF2B5EF4-FFF2-40B4-BE49-F238E27FC236}">
                <a16:creationId xmlns:a16="http://schemas.microsoft.com/office/drawing/2014/main" id="{A275A346-0C25-FB3B-6647-36F1952404C1}"/>
              </a:ext>
            </a:extLst>
          </p:cNvPr>
          <p:cNvSpPr txBox="1"/>
          <p:nvPr/>
        </p:nvSpPr>
        <p:spPr>
          <a:xfrm>
            <a:off x="67056" y="6488668"/>
            <a:ext cx="3354957" cy="369332"/>
          </a:xfrm>
          <a:prstGeom prst="rect">
            <a:avLst/>
          </a:prstGeom>
          <a:noFill/>
        </p:spPr>
        <p:txBody>
          <a:bodyPr wrap="none" rtlCol="0">
            <a:spAutoFit/>
          </a:bodyPr>
          <a:lstStyle/>
          <a:p>
            <a:r>
              <a:rPr lang="en-US" dirty="0"/>
              <a:t>(Source: Ronald Marais, NTCSA)</a:t>
            </a:r>
            <a:endParaRPr lang="en-ZA" dirty="0"/>
          </a:p>
        </p:txBody>
      </p:sp>
    </p:spTree>
    <p:extLst>
      <p:ext uri="{BB962C8B-B14F-4D97-AF65-F5344CB8AC3E}">
        <p14:creationId xmlns:p14="http://schemas.microsoft.com/office/powerpoint/2010/main" val="10288900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5619907-030B-76EE-5FEA-652022FDA372}"/>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5" name="Picture 4">
            <a:extLst>
              <a:ext uri="{FF2B5EF4-FFF2-40B4-BE49-F238E27FC236}">
                <a16:creationId xmlns:a16="http://schemas.microsoft.com/office/drawing/2014/main" id="{25292FA7-172B-7687-E146-129A39A9DA5E}"/>
              </a:ext>
            </a:extLst>
          </p:cNvPr>
          <p:cNvPicPr>
            <a:picLocks noChangeAspect="1"/>
          </p:cNvPicPr>
          <p:nvPr/>
        </p:nvPicPr>
        <p:blipFill>
          <a:blip r:embed="rId2"/>
          <a:stretch>
            <a:fillRect/>
          </a:stretch>
        </p:blipFill>
        <p:spPr>
          <a:xfrm>
            <a:off x="0" y="1565748"/>
            <a:ext cx="6188247" cy="3548743"/>
          </a:xfrm>
          <a:prstGeom prst="rect">
            <a:avLst/>
          </a:prstGeom>
        </p:spPr>
      </p:pic>
      <p:pic>
        <p:nvPicPr>
          <p:cNvPr id="7" name="Picture 6">
            <a:extLst>
              <a:ext uri="{FF2B5EF4-FFF2-40B4-BE49-F238E27FC236}">
                <a16:creationId xmlns:a16="http://schemas.microsoft.com/office/drawing/2014/main" id="{28A64F2E-2B96-A389-F0CD-DCB8EDE63DEF}"/>
              </a:ext>
            </a:extLst>
          </p:cNvPr>
          <p:cNvPicPr>
            <a:picLocks noChangeAspect="1"/>
          </p:cNvPicPr>
          <p:nvPr/>
        </p:nvPicPr>
        <p:blipFill>
          <a:blip r:embed="rId3"/>
          <a:stretch>
            <a:fillRect/>
          </a:stretch>
        </p:blipFill>
        <p:spPr>
          <a:xfrm>
            <a:off x="5846485" y="1730829"/>
            <a:ext cx="6249568" cy="3472542"/>
          </a:xfrm>
          <a:prstGeom prst="rect">
            <a:avLst/>
          </a:prstGeom>
        </p:spPr>
      </p:pic>
      <p:sp>
        <p:nvSpPr>
          <p:cNvPr id="8" name="TextBox 7">
            <a:extLst>
              <a:ext uri="{FF2B5EF4-FFF2-40B4-BE49-F238E27FC236}">
                <a16:creationId xmlns:a16="http://schemas.microsoft.com/office/drawing/2014/main" id="{FAD06F21-EE61-9332-997B-187A3D18F4E2}"/>
              </a:ext>
            </a:extLst>
          </p:cNvPr>
          <p:cNvSpPr txBox="1"/>
          <p:nvPr/>
        </p:nvSpPr>
        <p:spPr>
          <a:xfrm>
            <a:off x="838200" y="609600"/>
            <a:ext cx="9656811" cy="1077218"/>
          </a:xfrm>
          <a:prstGeom prst="rect">
            <a:avLst/>
          </a:prstGeom>
          <a:noFill/>
        </p:spPr>
        <p:txBody>
          <a:bodyPr wrap="none" rtlCol="0">
            <a:spAutoFit/>
          </a:bodyPr>
          <a:lstStyle/>
          <a:p>
            <a:r>
              <a:rPr lang="en-US" b="1" dirty="0"/>
              <a:t>Current Mix, Future Demand</a:t>
            </a:r>
          </a:p>
          <a:p>
            <a:r>
              <a:rPr lang="en-US" sz="1400" dirty="0"/>
              <a:t>Figure 3: the mix of technologies that are currently deployed to deliver the electricity consumed in 2024. Coal</a:t>
            </a:r>
          </a:p>
          <a:p>
            <a:r>
              <a:rPr lang="en-US" sz="1400" dirty="0"/>
              <a:t>dominates the mix (81%), renewables are still low (7%). Figure 9: the projected growth in demand (total and </a:t>
            </a:r>
          </a:p>
          <a:p>
            <a:r>
              <a:rPr lang="en-US" sz="1400" dirty="0"/>
              <a:t>per Province) through to 2050 from the current 250 000 GWh, to nearly 450 000 GWh</a:t>
            </a:r>
            <a:r>
              <a:rPr lang="en-US" dirty="0"/>
              <a:t>.   </a:t>
            </a:r>
            <a:endParaRPr lang="en-ZA" dirty="0"/>
          </a:p>
        </p:txBody>
      </p:sp>
      <p:sp>
        <p:nvSpPr>
          <p:cNvPr id="9" name="TextBox 8">
            <a:extLst>
              <a:ext uri="{FF2B5EF4-FFF2-40B4-BE49-F238E27FC236}">
                <a16:creationId xmlns:a16="http://schemas.microsoft.com/office/drawing/2014/main" id="{46255D9A-0FFA-449A-BB30-2C73653050AC}"/>
              </a:ext>
            </a:extLst>
          </p:cNvPr>
          <p:cNvSpPr txBox="1"/>
          <p:nvPr/>
        </p:nvSpPr>
        <p:spPr>
          <a:xfrm>
            <a:off x="718457" y="5083629"/>
            <a:ext cx="10334242" cy="1384995"/>
          </a:xfrm>
          <a:prstGeom prst="rect">
            <a:avLst/>
          </a:prstGeom>
          <a:noFill/>
        </p:spPr>
        <p:txBody>
          <a:bodyPr wrap="square" rtlCol="0">
            <a:spAutoFit/>
          </a:bodyPr>
          <a:lstStyle/>
          <a:p>
            <a:r>
              <a:rPr lang="en-US" sz="1400" dirty="0"/>
              <a:t>Note: KW, MW or GW refers to kilo-, mega- or giga watts of </a:t>
            </a:r>
            <a:r>
              <a:rPr lang="en-US" sz="1400" i="1" dirty="0"/>
              <a:t>installed capacity, </a:t>
            </a:r>
            <a:r>
              <a:rPr lang="en-US" sz="1400" dirty="0"/>
              <a:t>the size of the generation plant.</a:t>
            </a:r>
          </a:p>
          <a:p>
            <a:r>
              <a:rPr lang="en-US" sz="1400" dirty="0"/>
              <a:t>No plant works at maximum capacity all the time. This means each plant generates electricity over a period of time, </a:t>
            </a:r>
          </a:p>
          <a:p>
            <a:r>
              <a:rPr lang="en-US" sz="1400" dirty="0"/>
              <a:t>such as hourly, daily, weekly, monthly, yearly. This is measure in kilowatts per hour (</a:t>
            </a:r>
            <a:r>
              <a:rPr lang="en-US" sz="1400" dirty="0" err="1"/>
              <a:t>KWh</a:t>
            </a:r>
            <a:r>
              <a:rPr lang="en-US" sz="1400" dirty="0"/>
              <a:t>), or megawatts per </a:t>
            </a:r>
          </a:p>
          <a:p>
            <a:r>
              <a:rPr lang="en-US" sz="1400" dirty="0"/>
              <a:t>hour (MWh), or </a:t>
            </a:r>
            <a:r>
              <a:rPr lang="en-US" sz="1400" dirty="0" err="1"/>
              <a:t>gigwatts</a:t>
            </a:r>
            <a:r>
              <a:rPr lang="en-US" sz="1400" dirty="0"/>
              <a:t> per hour (GWh), or terawatts per hour (TWh). Always make sure you make clear what is</a:t>
            </a:r>
          </a:p>
          <a:p>
            <a:r>
              <a:rPr lang="en-US" sz="1400" dirty="0"/>
              <a:t>being referred to or what you are talking about. Both Figures 3 and 9 are in TWh, i.e. the amount of electricity </a:t>
            </a:r>
          </a:p>
          <a:p>
            <a:r>
              <a:rPr lang="en-US" sz="1400" dirty="0"/>
              <a:t>actually generated in 2024 from different technologies, to the amount needed in future in different provinces.   </a:t>
            </a:r>
            <a:endParaRPr lang="en-ZA" sz="1400" dirty="0"/>
          </a:p>
        </p:txBody>
      </p:sp>
      <p:sp>
        <p:nvSpPr>
          <p:cNvPr id="11" name="TextBox 10">
            <a:extLst>
              <a:ext uri="{FF2B5EF4-FFF2-40B4-BE49-F238E27FC236}">
                <a16:creationId xmlns:a16="http://schemas.microsoft.com/office/drawing/2014/main" id="{450FE117-7B49-A1AB-5805-C0A82D66D926}"/>
              </a:ext>
            </a:extLst>
          </p:cNvPr>
          <p:cNvSpPr txBox="1"/>
          <p:nvPr/>
        </p:nvSpPr>
        <p:spPr>
          <a:xfrm>
            <a:off x="4562856" y="2093976"/>
            <a:ext cx="590226" cy="261610"/>
          </a:xfrm>
          <a:prstGeom prst="rect">
            <a:avLst/>
          </a:prstGeom>
          <a:noFill/>
        </p:spPr>
        <p:txBody>
          <a:bodyPr wrap="none" rtlCol="0">
            <a:spAutoFit/>
          </a:bodyPr>
          <a:lstStyle/>
          <a:p>
            <a:r>
              <a:rPr lang="en-US" sz="1100" dirty="0"/>
              <a:t>37 GW</a:t>
            </a:r>
            <a:endParaRPr lang="en-ZA" sz="1100" dirty="0"/>
          </a:p>
        </p:txBody>
      </p:sp>
      <p:sp>
        <p:nvSpPr>
          <p:cNvPr id="13" name="TextBox 12">
            <a:extLst>
              <a:ext uri="{FF2B5EF4-FFF2-40B4-BE49-F238E27FC236}">
                <a16:creationId xmlns:a16="http://schemas.microsoft.com/office/drawing/2014/main" id="{AF6546C4-F36F-572F-ACE7-60534351E425}"/>
              </a:ext>
            </a:extLst>
          </p:cNvPr>
          <p:cNvSpPr txBox="1"/>
          <p:nvPr/>
        </p:nvSpPr>
        <p:spPr>
          <a:xfrm>
            <a:off x="4562856" y="2268324"/>
            <a:ext cx="514885" cy="261610"/>
          </a:xfrm>
          <a:prstGeom prst="rect">
            <a:avLst/>
          </a:prstGeom>
          <a:noFill/>
        </p:spPr>
        <p:txBody>
          <a:bodyPr wrap="none" rtlCol="0">
            <a:spAutoFit/>
          </a:bodyPr>
          <a:lstStyle/>
          <a:p>
            <a:r>
              <a:rPr lang="en-US" sz="1100" dirty="0"/>
              <a:t>4 GW</a:t>
            </a:r>
            <a:endParaRPr lang="en-ZA" sz="1100" dirty="0"/>
          </a:p>
        </p:txBody>
      </p:sp>
      <p:sp>
        <p:nvSpPr>
          <p:cNvPr id="15" name="TextBox 14">
            <a:extLst>
              <a:ext uri="{FF2B5EF4-FFF2-40B4-BE49-F238E27FC236}">
                <a16:creationId xmlns:a16="http://schemas.microsoft.com/office/drawing/2014/main" id="{B66E0692-FB61-0673-C1EB-8FADC95987FB}"/>
              </a:ext>
            </a:extLst>
          </p:cNvPr>
          <p:cNvSpPr txBox="1"/>
          <p:nvPr/>
        </p:nvSpPr>
        <p:spPr>
          <a:xfrm>
            <a:off x="4715256" y="2637067"/>
            <a:ext cx="514885" cy="261610"/>
          </a:xfrm>
          <a:prstGeom prst="rect">
            <a:avLst/>
          </a:prstGeom>
          <a:noFill/>
        </p:spPr>
        <p:txBody>
          <a:bodyPr wrap="none" rtlCol="0">
            <a:spAutoFit/>
          </a:bodyPr>
          <a:lstStyle/>
          <a:p>
            <a:r>
              <a:rPr lang="en-US" sz="1100" dirty="0"/>
              <a:t>2 GW</a:t>
            </a:r>
            <a:endParaRPr lang="en-ZA" sz="1100" dirty="0"/>
          </a:p>
        </p:txBody>
      </p:sp>
      <p:sp>
        <p:nvSpPr>
          <p:cNvPr id="17" name="TextBox 16">
            <a:extLst>
              <a:ext uri="{FF2B5EF4-FFF2-40B4-BE49-F238E27FC236}">
                <a16:creationId xmlns:a16="http://schemas.microsoft.com/office/drawing/2014/main" id="{E90A935A-D964-F53A-9937-4ABBD056BD8E}"/>
              </a:ext>
            </a:extLst>
          </p:cNvPr>
          <p:cNvSpPr txBox="1"/>
          <p:nvPr/>
        </p:nvSpPr>
        <p:spPr>
          <a:xfrm>
            <a:off x="4782628" y="2823348"/>
            <a:ext cx="590226" cy="261610"/>
          </a:xfrm>
          <a:prstGeom prst="rect">
            <a:avLst/>
          </a:prstGeom>
          <a:noFill/>
        </p:spPr>
        <p:txBody>
          <a:bodyPr wrap="none" rtlCol="0">
            <a:spAutoFit/>
          </a:bodyPr>
          <a:lstStyle/>
          <a:p>
            <a:r>
              <a:rPr lang="en-US" sz="1100" dirty="0"/>
              <a:t>13 GW</a:t>
            </a:r>
            <a:endParaRPr lang="en-ZA" sz="1100" dirty="0"/>
          </a:p>
        </p:txBody>
      </p:sp>
      <p:sp>
        <p:nvSpPr>
          <p:cNvPr id="19" name="TextBox 18">
            <a:extLst>
              <a:ext uri="{FF2B5EF4-FFF2-40B4-BE49-F238E27FC236}">
                <a16:creationId xmlns:a16="http://schemas.microsoft.com/office/drawing/2014/main" id="{DBD5A977-CAC6-C40E-C341-F71AB9FF2041}"/>
              </a:ext>
            </a:extLst>
          </p:cNvPr>
          <p:cNvSpPr txBox="1"/>
          <p:nvPr/>
        </p:nvSpPr>
        <p:spPr>
          <a:xfrm>
            <a:off x="4562856" y="3412548"/>
            <a:ext cx="543739" cy="261610"/>
          </a:xfrm>
          <a:prstGeom prst="rect">
            <a:avLst/>
          </a:prstGeom>
          <a:noFill/>
        </p:spPr>
        <p:txBody>
          <a:bodyPr wrap="none" rtlCol="0">
            <a:spAutoFit/>
          </a:bodyPr>
          <a:lstStyle/>
          <a:p>
            <a:r>
              <a:rPr lang="en-US" sz="1100" dirty="0"/>
              <a:t> 4 GW</a:t>
            </a:r>
            <a:endParaRPr lang="en-ZA" sz="1100" dirty="0"/>
          </a:p>
        </p:txBody>
      </p:sp>
      <p:sp>
        <p:nvSpPr>
          <p:cNvPr id="21" name="TextBox 20">
            <a:extLst>
              <a:ext uri="{FF2B5EF4-FFF2-40B4-BE49-F238E27FC236}">
                <a16:creationId xmlns:a16="http://schemas.microsoft.com/office/drawing/2014/main" id="{5A7F13CE-81BA-19F7-3852-7BD27ACACB57}"/>
              </a:ext>
            </a:extLst>
          </p:cNvPr>
          <p:cNvSpPr txBox="1"/>
          <p:nvPr/>
        </p:nvSpPr>
        <p:spPr>
          <a:xfrm>
            <a:off x="4487515" y="3822683"/>
            <a:ext cx="962123" cy="261610"/>
          </a:xfrm>
          <a:prstGeom prst="rect">
            <a:avLst/>
          </a:prstGeom>
          <a:noFill/>
        </p:spPr>
        <p:txBody>
          <a:bodyPr wrap="none" rtlCol="0">
            <a:spAutoFit/>
          </a:bodyPr>
          <a:lstStyle/>
          <a:p>
            <a:r>
              <a:rPr lang="en-US" sz="1100" dirty="0"/>
              <a:t>Total: 60 GW</a:t>
            </a:r>
            <a:endParaRPr lang="en-ZA" sz="1100" dirty="0"/>
          </a:p>
        </p:txBody>
      </p:sp>
    </p:spTree>
    <p:extLst>
      <p:ext uri="{BB962C8B-B14F-4D97-AF65-F5344CB8AC3E}">
        <p14:creationId xmlns:p14="http://schemas.microsoft.com/office/powerpoint/2010/main" val="24586287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34A2189-DAEF-4CAD-9DD8-10A04D4BAD19}"/>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a:extLst>
              <a:ext uri="{FF2B5EF4-FFF2-40B4-BE49-F238E27FC236}">
                <a16:creationId xmlns:a16="http://schemas.microsoft.com/office/drawing/2014/main" id="{2A646D18-A439-68FB-ED6D-12D33B09BFB3}"/>
              </a:ext>
            </a:extLst>
          </p:cNvPr>
          <p:cNvPicPr>
            <a:picLocks noChangeAspect="1"/>
          </p:cNvPicPr>
          <p:nvPr/>
        </p:nvPicPr>
        <p:blipFill>
          <a:blip r:embed="rId2"/>
          <a:stretch>
            <a:fillRect/>
          </a:stretch>
        </p:blipFill>
        <p:spPr>
          <a:xfrm>
            <a:off x="990600" y="444228"/>
            <a:ext cx="10409604" cy="5969544"/>
          </a:xfrm>
          <a:prstGeom prst="rect">
            <a:avLst/>
          </a:prstGeom>
        </p:spPr>
      </p:pic>
    </p:spTree>
    <p:extLst>
      <p:ext uri="{BB962C8B-B14F-4D97-AF65-F5344CB8AC3E}">
        <p14:creationId xmlns:p14="http://schemas.microsoft.com/office/powerpoint/2010/main" val="32616797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B0ACC88-996F-180C-3944-062DDA8E2962}"/>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a:extLst>
              <a:ext uri="{FF2B5EF4-FFF2-40B4-BE49-F238E27FC236}">
                <a16:creationId xmlns:a16="http://schemas.microsoft.com/office/drawing/2014/main" id="{DE577339-092F-7647-B298-4885F5ED2FAB}"/>
              </a:ext>
            </a:extLst>
          </p:cNvPr>
          <p:cNvPicPr>
            <a:picLocks noChangeAspect="1"/>
          </p:cNvPicPr>
          <p:nvPr/>
        </p:nvPicPr>
        <p:blipFill>
          <a:blip r:embed="rId2"/>
          <a:stretch>
            <a:fillRect/>
          </a:stretch>
        </p:blipFill>
        <p:spPr>
          <a:xfrm>
            <a:off x="1082849" y="643467"/>
            <a:ext cx="10026302" cy="5571066"/>
          </a:xfrm>
          <a:prstGeom prst="rect">
            <a:avLst/>
          </a:prstGeom>
        </p:spPr>
      </p:pic>
    </p:spTree>
    <p:extLst>
      <p:ext uri="{BB962C8B-B14F-4D97-AF65-F5344CB8AC3E}">
        <p14:creationId xmlns:p14="http://schemas.microsoft.com/office/powerpoint/2010/main" val="37725993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174E1-25E9-B146-FFA9-91B2048AD58F}"/>
              </a:ext>
            </a:extLst>
          </p:cNvPr>
          <p:cNvSpPr>
            <a:spLocks noGrp="1"/>
          </p:cNvSpPr>
          <p:nvPr>
            <p:ph type="title"/>
          </p:nvPr>
        </p:nvSpPr>
        <p:spPr>
          <a:xfrm>
            <a:off x="1779744" y="557785"/>
            <a:ext cx="10747248" cy="1325563"/>
          </a:xfrm>
        </p:spPr>
        <p:txBody>
          <a:bodyPr/>
          <a:lstStyle/>
          <a:p>
            <a:r>
              <a:rPr lang="en-US" dirty="0"/>
              <a:t>Key elements of SA’s energy system:</a:t>
            </a:r>
            <a:endParaRPr lang="en-ZA" dirty="0"/>
          </a:p>
        </p:txBody>
      </p:sp>
      <p:sp>
        <p:nvSpPr>
          <p:cNvPr id="3" name="Content Placeholder 2">
            <a:extLst>
              <a:ext uri="{FF2B5EF4-FFF2-40B4-BE49-F238E27FC236}">
                <a16:creationId xmlns:a16="http://schemas.microsoft.com/office/drawing/2014/main" id="{FB702F6C-ABF4-B95B-A032-3C635CECE1C2}"/>
              </a:ext>
            </a:extLst>
          </p:cNvPr>
          <p:cNvSpPr>
            <a:spLocks noGrp="1"/>
          </p:cNvSpPr>
          <p:nvPr>
            <p:ph idx="1"/>
          </p:nvPr>
        </p:nvSpPr>
        <p:spPr>
          <a:xfrm>
            <a:off x="648017" y="1405000"/>
            <a:ext cx="11109960" cy="4895215"/>
          </a:xfrm>
        </p:spPr>
        <p:txBody>
          <a:bodyPr>
            <a:normAutofit fontScale="47500" lnSpcReduction="20000"/>
          </a:bodyPr>
          <a:lstStyle/>
          <a:p>
            <a:r>
              <a:rPr lang="en-US" sz="2900" dirty="0"/>
              <a:t>Coal-based – 15 coal-fired power stations, the most coal intensive economy in the world</a:t>
            </a:r>
          </a:p>
          <a:p>
            <a:r>
              <a:rPr lang="en-US" sz="2900" dirty="0"/>
              <a:t>Ageing coal-fired power stations – average age is 42 years. Energy Availability Factor (EAF) – slowly improving from a low of 50% to ave 65% in FY2026. R90 bn spent on keeping the old coal-fired power stations going. EAF supposed to improve to 70% - only possible when old power stations close. But might continue to improve. </a:t>
            </a:r>
          </a:p>
          <a:p>
            <a:r>
              <a:rPr lang="en-US" sz="2900" dirty="0"/>
              <a:t>7 coal-fired power stations must close by 2030, an additional 2 by 2035. 15 GW of coal power needs 57GW of RE to replace this. (Nuclear will take too long, and gas probably as well)</a:t>
            </a:r>
          </a:p>
          <a:p>
            <a:r>
              <a:rPr lang="en-US" sz="2900" dirty="0"/>
              <a:t>Alternative: an affordable technology mix drawn from: gas as ‘baseload’ and/or backup only, nuclear, hydro, </a:t>
            </a:r>
            <a:r>
              <a:rPr lang="en-US" sz="2900" dirty="0" err="1"/>
              <a:t>solar+batteries</a:t>
            </a:r>
            <a:r>
              <a:rPr lang="en-US" sz="2900" dirty="0"/>
              <a:t>/gas, </a:t>
            </a:r>
            <a:r>
              <a:rPr lang="en-US" sz="2900" dirty="0" err="1"/>
              <a:t>wind+batteries</a:t>
            </a:r>
            <a:r>
              <a:rPr lang="en-US" sz="2900" dirty="0"/>
              <a:t>/gas, plus ‘energy efficiency’, flexibility</a:t>
            </a:r>
          </a:p>
          <a:p>
            <a:r>
              <a:rPr lang="en-US" sz="2900" dirty="0"/>
              <a:t>REI4P: renewable energy independent power producers procurement </a:t>
            </a:r>
            <a:r>
              <a:rPr lang="en-US" sz="2900" dirty="0" err="1"/>
              <a:t>programme</a:t>
            </a:r>
            <a:endParaRPr lang="en-US" sz="2900" dirty="0"/>
          </a:p>
          <a:p>
            <a:r>
              <a:rPr lang="en-US" sz="2900" dirty="0"/>
              <a:t>Renewables: </a:t>
            </a:r>
            <a:r>
              <a:rPr lang="en-US" sz="2900" u="sng" dirty="0"/>
              <a:t>+</a:t>
            </a:r>
            <a:r>
              <a:rPr lang="en-US" sz="2900" dirty="0"/>
              <a:t>6 GW via REI4P, </a:t>
            </a:r>
            <a:r>
              <a:rPr lang="en-US" sz="2900" u="sng" dirty="0"/>
              <a:t>+</a:t>
            </a:r>
            <a:r>
              <a:rPr lang="en-US" sz="2900" dirty="0"/>
              <a:t> 6 GW rooftop solar, 31 GW in the pipeline, </a:t>
            </a:r>
            <a:r>
              <a:rPr lang="en-US" sz="2900" dirty="0" err="1"/>
              <a:t>ie</a:t>
            </a:r>
            <a:r>
              <a:rPr lang="en-US" sz="2900" dirty="0"/>
              <a:t> with BQs (‘embedded generation’ – mainly large companies) = 43 GW of RE (all models estimated 30GW by 2030). Assume 75% success – 32 GW. </a:t>
            </a:r>
          </a:p>
          <a:p>
            <a:r>
              <a:rPr lang="en-US" sz="2900" dirty="0"/>
              <a:t>Grid is key constraint: Transmission Development Plan (TDP) – R400 bn over 10 years, 14 400 Kms of lines, 270 sub-stations – largest capex project since 1994. Role of NTCSA. ITP Programme launched </a:t>
            </a:r>
          </a:p>
          <a:p>
            <a:r>
              <a:rPr lang="en-US" sz="2900" dirty="0"/>
              <a:t>Structure: generation (Eskom), transmission (NTCSA), distribution (Eskom distribution plus municipalities) -NEDSA</a:t>
            </a:r>
          </a:p>
          <a:p>
            <a:r>
              <a:rPr lang="en-US" sz="2900" dirty="0"/>
              <a:t>Distribution (supply to consumers): for 50%, supplied by Municipalities who, in turn, buy from NTCSA; other 50% supplied directly by Distribution who buy from NTCSA. Municipal systems collapsing – massive debts to Eskom </a:t>
            </a:r>
          </a:p>
          <a:p>
            <a:r>
              <a:rPr lang="en-US" sz="2900" dirty="0"/>
              <a:t>Municipal debt: R110 billion, 95% from non-metros – only 10% of non-metro municipalities responsible for most</a:t>
            </a:r>
          </a:p>
          <a:p>
            <a:r>
              <a:rPr lang="en-US" sz="2900" dirty="0"/>
              <a:t>RE is generated by private companies, and procured via the IPPO via Bid Windows (auctions)</a:t>
            </a:r>
          </a:p>
          <a:p>
            <a:endParaRPr lang="en-ZA" dirty="0"/>
          </a:p>
        </p:txBody>
      </p:sp>
    </p:spTree>
    <p:extLst>
      <p:ext uri="{BB962C8B-B14F-4D97-AF65-F5344CB8AC3E}">
        <p14:creationId xmlns:p14="http://schemas.microsoft.com/office/powerpoint/2010/main" val="1924375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C510B38-1849-A968-762C-ABC220D11BB2}"/>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 name="TextBox 4">
            <a:extLst>
              <a:ext uri="{FF2B5EF4-FFF2-40B4-BE49-F238E27FC236}">
                <a16:creationId xmlns:a16="http://schemas.microsoft.com/office/drawing/2014/main" id="{3D1B610A-9DCC-1184-AA7A-A102D46E524B}"/>
              </a:ext>
            </a:extLst>
          </p:cNvPr>
          <p:cNvSpPr txBox="1"/>
          <p:nvPr/>
        </p:nvSpPr>
        <p:spPr>
          <a:xfrm>
            <a:off x="624078" y="536655"/>
            <a:ext cx="10019538" cy="713722"/>
          </a:xfrm>
          <a:prstGeom prst="rect">
            <a:avLst/>
          </a:prstGeom>
          <a:noFill/>
        </p:spPr>
        <p:txBody>
          <a:bodyPr wrap="square">
            <a:spAutoFit/>
          </a:bodyPr>
          <a:lstStyle/>
          <a:p>
            <a:pPr algn="just">
              <a:lnSpc>
                <a:spcPct val="115000"/>
              </a:lnSpc>
              <a:spcAft>
                <a:spcPts val="800"/>
              </a:spcAft>
              <a:buNone/>
            </a:pPr>
            <a:r>
              <a:rPr lang="en-US" b="1" kern="100" dirty="0" err="1">
                <a:effectLst/>
                <a:latin typeface="Aptos" panose="020B0004020202020204" pitchFamily="34" charset="0"/>
                <a:ea typeface="Aptos" panose="020B0004020202020204" pitchFamily="34" charset="0"/>
                <a:cs typeface="Arial" panose="020B0604020202020204" pitchFamily="34" charset="0"/>
              </a:rPr>
              <a:t>Nett</a:t>
            </a:r>
            <a:r>
              <a:rPr lang="en-US" b="1" kern="100" dirty="0">
                <a:effectLst/>
                <a:latin typeface="Aptos" panose="020B0004020202020204" pitchFamily="34" charset="0"/>
                <a:ea typeface="Aptos" panose="020B0004020202020204" pitchFamily="34" charset="0"/>
                <a:cs typeface="Arial" panose="020B0604020202020204" pitchFamily="34" charset="0"/>
              </a:rPr>
              <a:t> electrical energy generated in SA per year from 2005-2025 – by Eskom and non-Eskom generators – showing the split per year in absolute energy (GWh) terms</a:t>
            </a:r>
            <a:endParaRPr lang="en-ZA"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98FC9F6B-B94E-64FC-78F1-CE116F3D8AD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6408" y="1552846"/>
            <a:ext cx="9375649" cy="5041853"/>
          </a:xfrm>
          <a:prstGeom prst="rect">
            <a:avLst/>
          </a:prstGeom>
          <a:noFill/>
        </p:spPr>
      </p:pic>
    </p:spTree>
    <p:extLst>
      <p:ext uri="{BB962C8B-B14F-4D97-AF65-F5344CB8AC3E}">
        <p14:creationId xmlns:p14="http://schemas.microsoft.com/office/powerpoint/2010/main" val="167741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81826B9-9C42-B1E5-7801-F50F6DF9C0AC}"/>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TextBox 2">
            <a:extLst>
              <a:ext uri="{FF2B5EF4-FFF2-40B4-BE49-F238E27FC236}">
                <a16:creationId xmlns:a16="http://schemas.microsoft.com/office/drawing/2014/main" id="{7F27113F-2969-D3CA-FF91-B0A3F6EA45DC}"/>
              </a:ext>
            </a:extLst>
          </p:cNvPr>
          <p:cNvSpPr txBox="1"/>
          <p:nvPr/>
        </p:nvSpPr>
        <p:spPr>
          <a:xfrm>
            <a:off x="533400" y="587974"/>
            <a:ext cx="10347960" cy="361574"/>
          </a:xfrm>
          <a:prstGeom prst="rect">
            <a:avLst/>
          </a:prstGeom>
          <a:noFill/>
        </p:spPr>
        <p:txBody>
          <a:bodyPr wrap="square">
            <a:spAutoFit/>
          </a:bodyPr>
          <a:lstStyle/>
          <a:p>
            <a:pPr algn="just">
              <a:lnSpc>
                <a:spcPct val="115000"/>
              </a:lnSpc>
              <a:spcAft>
                <a:spcPts val="800"/>
              </a:spcAft>
              <a:buNone/>
            </a:pPr>
            <a:r>
              <a:rPr lang="en-US" sz="1600" b="1" kern="100" dirty="0">
                <a:effectLst/>
                <a:latin typeface="Aptos" panose="020B0004020202020204" pitchFamily="34" charset="0"/>
                <a:ea typeface="Aptos" panose="020B0004020202020204" pitchFamily="34" charset="0"/>
                <a:cs typeface="Arial" panose="020B0604020202020204" pitchFamily="34" charset="0"/>
              </a:rPr>
              <a:t>Net Electrical Energy Generated in South Africa, 2005-2025, by Eskom and Non-Eskom Generators (%)</a:t>
            </a:r>
            <a:endParaRPr lang="en-ZA" sz="16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FF0A351F-C620-0F98-F1D0-C92278124C1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2300" y="1358963"/>
            <a:ext cx="10347960" cy="4889712"/>
          </a:xfrm>
          <a:prstGeom prst="rect">
            <a:avLst/>
          </a:prstGeom>
          <a:noFill/>
          <a:ln>
            <a:noFill/>
          </a:ln>
        </p:spPr>
      </p:pic>
    </p:spTree>
    <p:extLst>
      <p:ext uri="{BB962C8B-B14F-4D97-AF65-F5344CB8AC3E}">
        <p14:creationId xmlns:p14="http://schemas.microsoft.com/office/powerpoint/2010/main" val="19617579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4087D-2CE3-E4A4-EC44-871E4004A457}"/>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Key policy documents:</a:t>
            </a:r>
            <a:endParaRPr lang="en-ZA" sz="4000">
              <a:solidFill>
                <a:srgbClr val="FFFFFF"/>
              </a:solidFill>
            </a:endParaRPr>
          </a:p>
        </p:txBody>
      </p:sp>
      <p:graphicFrame>
        <p:nvGraphicFramePr>
          <p:cNvPr id="5" name="Content Placeholder 2">
            <a:extLst>
              <a:ext uri="{FF2B5EF4-FFF2-40B4-BE49-F238E27FC236}">
                <a16:creationId xmlns:a16="http://schemas.microsoft.com/office/drawing/2014/main" id="{423980DF-7194-61F6-1B75-F498173E2133}"/>
              </a:ext>
            </a:extLst>
          </p:cNvPr>
          <p:cNvGraphicFramePr>
            <a:graphicFrameLocks noGrp="1"/>
          </p:cNvGraphicFramePr>
          <p:nvPr>
            <p:ph idx="1"/>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28349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F21AB-26EA-8B23-0B8E-611DD6773B68}"/>
              </a:ext>
            </a:extLst>
          </p:cNvPr>
          <p:cNvSpPr>
            <a:spLocks noGrp="1"/>
          </p:cNvSpPr>
          <p:nvPr>
            <p:ph type="title"/>
          </p:nvPr>
        </p:nvSpPr>
        <p:spPr/>
        <p:txBody>
          <a:bodyPr>
            <a:normAutofit/>
          </a:bodyPr>
          <a:lstStyle/>
          <a:p>
            <a:r>
              <a:rPr lang="en-US" dirty="0"/>
              <a:t>Technologies</a:t>
            </a:r>
            <a:endParaRPr lang="en-ZA" sz="2400" dirty="0"/>
          </a:p>
        </p:txBody>
      </p:sp>
      <p:sp>
        <p:nvSpPr>
          <p:cNvPr id="3" name="Content Placeholder 2">
            <a:extLst>
              <a:ext uri="{FF2B5EF4-FFF2-40B4-BE49-F238E27FC236}">
                <a16:creationId xmlns:a16="http://schemas.microsoft.com/office/drawing/2014/main" id="{4378CB9D-7B46-B232-832A-D48F1255CF77}"/>
              </a:ext>
            </a:extLst>
          </p:cNvPr>
          <p:cNvSpPr>
            <a:spLocks noGrp="1"/>
          </p:cNvSpPr>
          <p:nvPr>
            <p:ph idx="1"/>
          </p:nvPr>
        </p:nvSpPr>
        <p:spPr/>
        <p:txBody>
          <a:bodyPr>
            <a:normAutofit fontScale="85000" lnSpcReduction="20000"/>
          </a:bodyPr>
          <a:lstStyle/>
          <a:p>
            <a:r>
              <a:rPr lang="en-US" dirty="0">
                <a:highlight>
                  <a:srgbClr val="FFFF00"/>
                </a:highlight>
                <a:latin typeface="Aptos (Body)"/>
                <a:cs typeface="Mongolian Baiti" panose="03000500000000000000" pitchFamily="66" charset="0"/>
              </a:rPr>
              <a:t>Coa</a:t>
            </a:r>
            <a:r>
              <a:rPr lang="en-US" dirty="0">
                <a:latin typeface="Aptos (Body)"/>
                <a:cs typeface="Mongolian Baiti" panose="03000500000000000000" pitchFamily="66" charset="0"/>
              </a:rPr>
              <a:t>l: coal-fired power stations </a:t>
            </a:r>
            <a:r>
              <a:rPr lang="en-ZA" dirty="0">
                <a:latin typeface="Aptos (Body)"/>
                <a:cs typeface="Mongolian Baiti" panose="03000500000000000000" pitchFamily="66" charset="0"/>
              </a:rPr>
              <a:t>burn coal in a boiler to produce high-pressure steam - steam spins a turbine connected to a generator, producing electricity. Steam is cooled, condensed, and reused, while exhaust gases are filtered before release into the atmosphere.</a:t>
            </a:r>
          </a:p>
          <a:p>
            <a:r>
              <a:rPr lang="en-ZA" dirty="0">
                <a:highlight>
                  <a:srgbClr val="FFFF00"/>
                </a:highlight>
                <a:latin typeface="Aptos (Body)"/>
                <a:cs typeface="Mongolian Baiti" panose="03000500000000000000" pitchFamily="66" charset="0"/>
              </a:rPr>
              <a:t>Coal-CCS</a:t>
            </a:r>
            <a:r>
              <a:rPr lang="en-ZA" dirty="0">
                <a:latin typeface="Aptos (Body)"/>
                <a:cs typeface="Mongolian Baiti" panose="03000500000000000000" pitchFamily="66" charset="0"/>
              </a:rPr>
              <a:t>: CCS = carbon capture and storage. Viable technology, but expensive and so not commercially viable on scale. </a:t>
            </a:r>
          </a:p>
          <a:p>
            <a:r>
              <a:rPr lang="en-ZA" dirty="0">
                <a:highlight>
                  <a:srgbClr val="FFFF00"/>
                </a:highlight>
                <a:latin typeface="Aptos (Body)"/>
                <a:cs typeface="Mongolian Baiti" panose="03000500000000000000" pitchFamily="66" charset="0"/>
              </a:rPr>
              <a:t>Nuclear</a:t>
            </a:r>
            <a:r>
              <a:rPr lang="en-ZA" dirty="0">
                <a:latin typeface="Aptos (Body)"/>
                <a:cs typeface="Mongolian Baiti" panose="03000500000000000000" pitchFamily="66" charset="0"/>
              </a:rPr>
              <a:t>: conventional and ‘small modular reactors’ (SA technology, one plant in China, not commercially viable </a:t>
            </a:r>
            <a:r>
              <a:rPr lang="en-ZA" dirty="0" err="1">
                <a:latin typeface="Aptos (Body)"/>
                <a:cs typeface="Mongolian Baiti" panose="03000500000000000000" pitchFamily="66" charset="0"/>
              </a:rPr>
              <a:t>unti</a:t>
            </a:r>
            <a:r>
              <a:rPr lang="en-ZA" dirty="0">
                <a:latin typeface="Aptos (Body)"/>
                <a:cs typeface="Mongolian Baiti" panose="03000500000000000000" pitchFamily="66" charset="0"/>
              </a:rPr>
              <a:t> 2035)</a:t>
            </a:r>
          </a:p>
          <a:p>
            <a:r>
              <a:rPr lang="en-ZA" dirty="0">
                <a:highlight>
                  <a:srgbClr val="FFFF00"/>
                </a:highlight>
                <a:latin typeface="Aptos (Body)"/>
                <a:cs typeface="Mongolian Baiti" panose="03000500000000000000" pitchFamily="66" charset="0"/>
              </a:rPr>
              <a:t>Natural gas-Open Cycle Gas Turbine (NG-OCGT): </a:t>
            </a:r>
            <a:r>
              <a:rPr lang="en-ZA" dirty="0">
                <a:latin typeface="Aptos (Body)"/>
                <a:cs typeface="Mongolian Baiti" panose="03000500000000000000" pitchFamily="66" charset="0"/>
              </a:rPr>
              <a:t>air is compressed, mixed with fuel (usually natural gas), and burned. The hot gases spin a turbine connected to a generator to produce electricity. Quick to start up, use for peaking only.  </a:t>
            </a:r>
          </a:p>
          <a:p>
            <a:r>
              <a:rPr lang="en-ZA" dirty="0">
                <a:highlight>
                  <a:srgbClr val="FFFF00"/>
                </a:highlight>
                <a:latin typeface="Aptos (Body)"/>
                <a:cs typeface="Mongolian Baiti" panose="03000500000000000000" pitchFamily="66" charset="0"/>
              </a:rPr>
              <a:t>Natural Gas-Combined Cycle Gas Turbine (NG-CCGT): </a:t>
            </a:r>
            <a:r>
              <a:rPr lang="en-ZA" dirty="0">
                <a:latin typeface="Aptos (Body)"/>
                <a:cs typeface="Mongolian Baiti" panose="03000500000000000000" pitchFamily="66" charset="0"/>
              </a:rPr>
              <a:t>same as NG-OCGT, except the hot gasses release in OCGT are captured and used to generate steam, which powers a second (steam) turbine. (Slower to start up, can be used for baseload)</a:t>
            </a:r>
          </a:p>
          <a:p>
            <a:r>
              <a:rPr lang="en-US" dirty="0">
                <a:highlight>
                  <a:srgbClr val="FFFF00"/>
                </a:highlight>
              </a:rPr>
              <a:t>Natural Gas-Internal Combustion Engine (NG-ICE): </a:t>
            </a:r>
            <a:r>
              <a:rPr lang="en-US" dirty="0"/>
              <a:t>similar to a diesel engine but uses gas. Useful for backup power. Smaller scale. </a:t>
            </a:r>
            <a:endParaRPr lang="en-ZA" dirty="0">
              <a:latin typeface="Aptos (Body)"/>
              <a:cs typeface="Mongolian Baiti" panose="03000500000000000000" pitchFamily="66" charset="0"/>
            </a:endParaRPr>
          </a:p>
          <a:p>
            <a:endParaRPr lang="en-ZA" dirty="0">
              <a:latin typeface="Arial Narrow" panose="020B0606020202030204" pitchFamily="34" charset="0"/>
              <a:cs typeface="Mongolian Baiti" panose="03000500000000000000" pitchFamily="66" charset="0"/>
            </a:endParaRPr>
          </a:p>
          <a:p>
            <a:endParaRPr lang="en-ZA" dirty="0"/>
          </a:p>
        </p:txBody>
      </p:sp>
    </p:spTree>
    <p:extLst>
      <p:ext uri="{BB962C8B-B14F-4D97-AF65-F5344CB8AC3E}">
        <p14:creationId xmlns:p14="http://schemas.microsoft.com/office/powerpoint/2010/main" val="7667402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628860-B4A6-2343-8DBE-1F2F895983A7}"/>
              </a:ext>
            </a:extLst>
          </p:cNvPr>
          <p:cNvSpPr>
            <a:spLocks noGrp="1"/>
          </p:cNvSpPr>
          <p:nvPr>
            <p:ph idx="1"/>
          </p:nvPr>
        </p:nvSpPr>
        <p:spPr>
          <a:xfrm>
            <a:off x="1925128" y="1314666"/>
            <a:ext cx="10515600" cy="5811203"/>
          </a:xfrm>
        </p:spPr>
        <p:txBody>
          <a:bodyPr>
            <a:normAutofit/>
          </a:bodyPr>
          <a:lstStyle/>
          <a:p>
            <a:r>
              <a:rPr lang="en-US" sz="2000" dirty="0">
                <a:highlight>
                  <a:srgbClr val="FFFF00"/>
                </a:highlight>
              </a:rPr>
              <a:t>Pumped hydro storage (PHS): </a:t>
            </a:r>
            <a:r>
              <a:rPr lang="en-US" sz="2000" dirty="0"/>
              <a:t>water from a dam or river drives a turbine that generates electricity. </a:t>
            </a:r>
          </a:p>
          <a:p>
            <a:r>
              <a:rPr lang="en-US" sz="2000" dirty="0">
                <a:highlight>
                  <a:srgbClr val="FFFF00"/>
                </a:highlight>
              </a:rPr>
              <a:t>Solar Photovoltaics (Solar PV): </a:t>
            </a:r>
            <a:r>
              <a:rPr lang="en-US" sz="2000" dirty="0"/>
              <a:t>sunlight translated into electricity via photovoltaic cells made from silicone</a:t>
            </a:r>
          </a:p>
          <a:p>
            <a:r>
              <a:rPr lang="en-US" sz="2000" dirty="0">
                <a:highlight>
                  <a:srgbClr val="FFFF00"/>
                </a:highlight>
              </a:rPr>
              <a:t>Wind</a:t>
            </a:r>
            <a:r>
              <a:rPr lang="en-US" sz="2000" dirty="0"/>
              <a:t>: windmills that drive mini-turbines that generate electricity. </a:t>
            </a:r>
          </a:p>
          <a:p>
            <a:r>
              <a:rPr lang="en-US" sz="2000" dirty="0">
                <a:highlight>
                  <a:srgbClr val="FFFF00"/>
                </a:highlight>
              </a:rPr>
              <a:t>Battery Energy Story Systems (BESS): </a:t>
            </a:r>
            <a:r>
              <a:rPr lang="en-US" sz="2000" dirty="0"/>
              <a:t>batteries made from lithium or vanadium to story energy for release when needed. </a:t>
            </a:r>
            <a:endParaRPr lang="en-ZA" sz="2000" dirty="0"/>
          </a:p>
        </p:txBody>
      </p:sp>
    </p:spTree>
    <p:extLst>
      <p:ext uri="{BB962C8B-B14F-4D97-AF65-F5344CB8AC3E}">
        <p14:creationId xmlns:p14="http://schemas.microsoft.com/office/powerpoint/2010/main" val="2693216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
            <a:extLst>
              <a:ext uri="{FF2B5EF4-FFF2-40B4-BE49-F238E27FC236}">
                <a16:creationId xmlns:a16="http://schemas.microsoft.com/office/drawing/2014/main" id="{5835B814-2C12-DFD6-7B28-AA801770F27A}"/>
              </a:ext>
            </a:extLst>
          </p:cNvPr>
          <p:cNvSpPr txBox="1">
            <a:spLocks/>
          </p:cNvSpPr>
          <p:nvPr/>
        </p:nvSpPr>
        <p:spPr>
          <a:xfrm>
            <a:off x="1731128" y="370541"/>
            <a:ext cx="11416263" cy="4424330"/>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285750" indent="-285750">
              <a:buFont typeface="Arial" panose="020B0604020202020204" pitchFamily="34" charset="0"/>
              <a:buChar char="•"/>
            </a:pPr>
            <a:r>
              <a:rPr lang="en-US" dirty="0"/>
              <a:t>Total global public debt is $97 trillion</a:t>
            </a:r>
          </a:p>
          <a:p>
            <a:pPr marL="285750" indent="-285750">
              <a:buFont typeface="Arial" panose="020B0604020202020204" pitchFamily="34" charset="0"/>
              <a:buChar char="•"/>
            </a:pPr>
            <a:r>
              <a:rPr lang="en-US" dirty="0"/>
              <a:t>Total debt stock in 2023 was $670bn</a:t>
            </a:r>
          </a:p>
          <a:p>
            <a:pPr marL="285750" indent="-285750">
              <a:buFont typeface="Arial" panose="020B0604020202020204" pitchFamily="34" charset="0"/>
              <a:buChar char="•"/>
            </a:pPr>
            <a:r>
              <a:rPr lang="en-US" dirty="0"/>
              <a:t>Africa just a sliver @ 2%</a:t>
            </a:r>
          </a:p>
          <a:p>
            <a:pPr marL="285750" indent="-285750">
              <a:buFont typeface="Arial" panose="020B0604020202020204" pitchFamily="34" charset="0"/>
              <a:buChar char="•"/>
            </a:pPr>
            <a:r>
              <a:rPr lang="en-US" dirty="0"/>
              <a:t>Debt service in Africa was $88bn</a:t>
            </a:r>
          </a:p>
          <a:p>
            <a:pPr marL="285750" indent="-285750">
              <a:buFont typeface="Arial" panose="020B0604020202020204" pitchFamily="34" charset="0"/>
              <a:buChar char="•"/>
            </a:pPr>
            <a:r>
              <a:rPr lang="en-US" dirty="0"/>
              <a:t>9x higher than Germany</a:t>
            </a:r>
          </a:p>
          <a:p>
            <a:pPr marL="285750" indent="-285750">
              <a:buFont typeface="Arial" panose="020B0604020202020204" pitchFamily="34" charset="0"/>
              <a:buChar char="•"/>
            </a:pPr>
            <a:r>
              <a:rPr lang="en-US" dirty="0"/>
              <a:t>So huge savings potential if derisking possible</a:t>
            </a:r>
          </a:p>
          <a:p>
            <a:pPr marL="285750" indent="-285750">
              <a:buFont typeface="Arial" panose="020B0604020202020204" pitchFamily="34" charset="0"/>
              <a:buChar char="•"/>
            </a:pPr>
            <a:endParaRPr lang="en-US" dirty="0"/>
          </a:p>
        </p:txBody>
      </p:sp>
      <p:pic>
        <p:nvPicPr>
          <p:cNvPr id="4" name="Picture 3" descr="A graph of a number of countries/regions&#10;&#10;AI-generated content may be incorrect.">
            <a:extLst>
              <a:ext uri="{FF2B5EF4-FFF2-40B4-BE49-F238E27FC236}">
                <a16:creationId xmlns:a16="http://schemas.microsoft.com/office/drawing/2014/main" id="{0C08AE72-ACAD-1AF5-7E6A-2BCE992E4B0B}"/>
              </a:ext>
            </a:extLst>
          </p:cNvPr>
          <p:cNvPicPr>
            <a:picLocks noChangeAspect="1"/>
          </p:cNvPicPr>
          <p:nvPr/>
        </p:nvPicPr>
        <p:blipFill>
          <a:blip r:embed="rId2"/>
          <a:stretch>
            <a:fillRect/>
          </a:stretch>
        </p:blipFill>
        <p:spPr>
          <a:xfrm>
            <a:off x="1433829" y="2816957"/>
            <a:ext cx="4418331" cy="3747629"/>
          </a:xfrm>
          <a:prstGeom prst="rect">
            <a:avLst/>
          </a:prstGeom>
        </p:spPr>
      </p:pic>
      <p:pic>
        <p:nvPicPr>
          <p:cNvPr id="5" name="Picture 4" descr="A graph of a number of people&#10;&#10;AI-generated content may be incorrect.">
            <a:extLst>
              <a:ext uri="{FF2B5EF4-FFF2-40B4-BE49-F238E27FC236}">
                <a16:creationId xmlns:a16="http://schemas.microsoft.com/office/drawing/2014/main" id="{0081AC4A-6B9A-BDD3-5373-C8A86423E7C6}"/>
              </a:ext>
            </a:extLst>
          </p:cNvPr>
          <p:cNvPicPr>
            <a:picLocks noChangeAspect="1"/>
          </p:cNvPicPr>
          <p:nvPr/>
        </p:nvPicPr>
        <p:blipFill>
          <a:blip r:embed="rId3"/>
          <a:stretch>
            <a:fillRect/>
          </a:stretch>
        </p:blipFill>
        <p:spPr>
          <a:xfrm>
            <a:off x="6557879" y="3045840"/>
            <a:ext cx="4966102" cy="3281174"/>
          </a:xfrm>
          <a:prstGeom prst="rect">
            <a:avLst/>
          </a:prstGeom>
        </p:spPr>
      </p:pic>
      <p:sp>
        <p:nvSpPr>
          <p:cNvPr id="6" name="TextBox 5">
            <a:extLst>
              <a:ext uri="{FF2B5EF4-FFF2-40B4-BE49-F238E27FC236}">
                <a16:creationId xmlns:a16="http://schemas.microsoft.com/office/drawing/2014/main" id="{0E7B4727-3F55-5068-02DE-AA83D2108815}"/>
              </a:ext>
            </a:extLst>
          </p:cNvPr>
          <p:cNvSpPr txBox="1"/>
          <p:nvPr/>
        </p:nvSpPr>
        <p:spPr>
          <a:xfrm>
            <a:off x="6977849" y="452761"/>
            <a:ext cx="4650632" cy="1754326"/>
          </a:xfrm>
          <a:prstGeom prst="rect">
            <a:avLst/>
          </a:prstGeom>
          <a:noFill/>
        </p:spPr>
        <p:txBody>
          <a:bodyPr wrap="none" rtlCol="0">
            <a:spAutoFit/>
          </a:bodyPr>
          <a:lstStyle/>
          <a:p>
            <a:r>
              <a:rPr lang="en-US" b="1" dirty="0">
                <a:solidFill>
                  <a:srgbClr val="FF0000"/>
                </a:solidFill>
                <a:latin typeface="Century Gothic" panose="020B0502020202020204" pitchFamily="34" charset="0"/>
              </a:rPr>
              <a:t>3.3 billion people live in countries</a:t>
            </a:r>
          </a:p>
          <a:p>
            <a:r>
              <a:rPr lang="en-US" b="1" dirty="0">
                <a:solidFill>
                  <a:srgbClr val="FF0000"/>
                </a:solidFill>
                <a:latin typeface="Century Gothic" panose="020B0502020202020204" pitchFamily="34" charset="0"/>
              </a:rPr>
              <a:t>where debt service costs are </a:t>
            </a:r>
          </a:p>
          <a:p>
            <a:r>
              <a:rPr lang="en-US" b="1" dirty="0">
                <a:solidFill>
                  <a:srgbClr val="FF0000"/>
                </a:solidFill>
                <a:latin typeface="Century Gothic" panose="020B0502020202020204" pitchFamily="34" charset="0"/>
              </a:rPr>
              <a:t>higher than health &amp; education</a:t>
            </a:r>
          </a:p>
          <a:p>
            <a:r>
              <a:rPr lang="en-US" b="1" dirty="0">
                <a:solidFill>
                  <a:srgbClr val="FF0000"/>
                </a:solidFill>
                <a:latin typeface="Century Gothic" panose="020B0502020202020204" pitchFamily="34" charset="0"/>
              </a:rPr>
              <a:t>2022: developing countries paid $49 bn </a:t>
            </a:r>
          </a:p>
          <a:p>
            <a:r>
              <a:rPr lang="en-US" b="1" dirty="0">
                <a:solidFill>
                  <a:srgbClr val="FF0000"/>
                </a:solidFill>
                <a:latin typeface="Century Gothic" panose="020B0502020202020204" pitchFamily="34" charset="0"/>
              </a:rPr>
              <a:t>more to external creditors than new</a:t>
            </a:r>
          </a:p>
          <a:p>
            <a:r>
              <a:rPr lang="en-US" b="1" dirty="0">
                <a:solidFill>
                  <a:srgbClr val="FF0000"/>
                </a:solidFill>
                <a:latin typeface="Century Gothic" panose="020B0502020202020204" pitchFamily="34" charset="0"/>
              </a:rPr>
              <a:t>disbursement, i.e. net outflow </a:t>
            </a:r>
            <a:endParaRPr lang="en-ZA" b="1" dirty="0">
              <a:solidFill>
                <a:srgbClr val="FF0000"/>
              </a:solidFill>
              <a:latin typeface="Century Gothic" panose="020B0502020202020204" pitchFamily="34" charset="0"/>
            </a:endParaRPr>
          </a:p>
        </p:txBody>
      </p:sp>
    </p:spTree>
    <p:extLst>
      <p:ext uri="{BB962C8B-B14F-4D97-AF65-F5344CB8AC3E}">
        <p14:creationId xmlns:p14="http://schemas.microsoft.com/office/powerpoint/2010/main" val="9064104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91EA6-D941-8246-89C3-7FF4BC14B869}"/>
              </a:ext>
            </a:extLst>
          </p:cNvPr>
          <p:cNvSpPr>
            <a:spLocks noGrp="1"/>
          </p:cNvSpPr>
          <p:nvPr>
            <p:ph type="title"/>
          </p:nvPr>
        </p:nvSpPr>
        <p:spPr/>
        <p:txBody>
          <a:bodyPr>
            <a:normAutofit/>
          </a:bodyPr>
          <a:lstStyle/>
          <a:p>
            <a:r>
              <a:rPr lang="en-US" sz="2800" dirty="0">
                <a:latin typeface="Aptos (Body)"/>
              </a:rPr>
              <a:t>LCOE</a:t>
            </a:r>
            <a:r>
              <a:rPr lang="en-US" sz="2400" dirty="0"/>
              <a:t> </a:t>
            </a:r>
            <a:r>
              <a:rPr lang="en-US" sz="2000" dirty="0"/>
              <a:t>(‘levelized cost of energy’ globally as per </a:t>
            </a:r>
            <a:r>
              <a:rPr lang="en-US" sz="2000" dirty="0" err="1"/>
              <a:t>Lazzard</a:t>
            </a:r>
            <a:r>
              <a:rPr lang="en-US" sz="2000" dirty="0"/>
              <a:t> report – total cost of building &amp; operating the plant over the life cycle of the plant measured in cost per MWh) – 2024 and 2025 figures</a:t>
            </a:r>
            <a:endParaRPr lang="en-ZA" sz="2000" dirty="0"/>
          </a:p>
        </p:txBody>
      </p:sp>
      <p:sp>
        <p:nvSpPr>
          <p:cNvPr id="3" name="Content Placeholder 2">
            <a:extLst>
              <a:ext uri="{FF2B5EF4-FFF2-40B4-BE49-F238E27FC236}">
                <a16:creationId xmlns:a16="http://schemas.microsoft.com/office/drawing/2014/main" id="{201C6B17-D39F-4904-D5CC-38A015012AFC}"/>
              </a:ext>
            </a:extLst>
          </p:cNvPr>
          <p:cNvSpPr>
            <a:spLocks noGrp="1"/>
          </p:cNvSpPr>
          <p:nvPr>
            <p:ph idx="1"/>
          </p:nvPr>
        </p:nvSpPr>
        <p:spPr/>
        <p:txBody>
          <a:bodyPr>
            <a:normAutofit lnSpcReduction="10000"/>
          </a:bodyPr>
          <a:lstStyle/>
          <a:p>
            <a:r>
              <a:rPr lang="en-US" dirty="0"/>
              <a:t>Solar PV (utility scale): $29-$92 // </a:t>
            </a:r>
            <a:r>
              <a:rPr lang="en-US" dirty="0">
                <a:highlight>
                  <a:srgbClr val="FFFF00"/>
                </a:highlight>
              </a:rPr>
              <a:t>$33-$44 (double with 3 hour battery storage)</a:t>
            </a:r>
          </a:p>
          <a:p>
            <a:r>
              <a:rPr lang="en-US" dirty="0"/>
              <a:t>Solar rooftop: $122 - $249</a:t>
            </a:r>
          </a:p>
          <a:p>
            <a:r>
              <a:rPr lang="en-US" dirty="0"/>
              <a:t>Wind (onshore): $37-$73 // </a:t>
            </a:r>
            <a:r>
              <a:rPr lang="en-US" dirty="0">
                <a:highlight>
                  <a:srgbClr val="FFFF00"/>
                </a:highlight>
              </a:rPr>
              <a:t>$37-$66</a:t>
            </a:r>
          </a:p>
          <a:p>
            <a:r>
              <a:rPr lang="en-US" dirty="0"/>
              <a:t>BESS: $132 in 2025</a:t>
            </a:r>
          </a:p>
          <a:p>
            <a:r>
              <a:rPr lang="en-US" dirty="0"/>
              <a:t>Coal: $69-$168 // </a:t>
            </a:r>
            <a:r>
              <a:rPr lang="en-US" dirty="0">
                <a:highlight>
                  <a:srgbClr val="FFFF00"/>
                </a:highlight>
              </a:rPr>
              <a:t>$109 - $157</a:t>
            </a:r>
          </a:p>
          <a:p>
            <a:r>
              <a:rPr lang="en-US" dirty="0"/>
              <a:t>Nuclear: $142-R222 // </a:t>
            </a:r>
            <a:r>
              <a:rPr lang="en-US" dirty="0">
                <a:highlight>
                  <a:srgbClr val="FFFF00"/>
                </a:highlight>
              </a:rPr>
              <a:t>$141-$251</a:t>
            </a:r>
          </a:p>
          <a:p>
            <a:r>
              <a:rPr lang="en-US" dirty="0"/>
              <a:t>Gas peaking: $110-$228 // </a:t>
            </a:r>
            <a:r>
              <a:rPr lang="en-US" dirty="0">
                <a:highlight>
                  <a:srgbClr val="FFFF00"/>
                </a:highlight>
              </a:rPr>
              <a:t>$48-$109</a:t>
            </a:r>
          </a:p>
          <a:p>
            <a:pPr marL="0" indent="0">
              <a:buNone/>
            </a:pPr>
            <a:r>
              <a:rPr lang="en-US" sz="1700" dirty="0"/>
              <a:t>(LCOE does not include indirect costs, e.g. batteries for RE, carbon taxes for fossil fuels, grid costs to enable connection to the grid, insurance costs related to nuclear)</a:t>
            </a:r>
          </a:p>
          <a:p>
            <a:endParaRPr lang="en-ZA" dirty="0"/>
          </a:p>
        </p:txBody>
      </p:sp>
    </p:spTree>
    <p:extLst>
      <p:ext uri="{BB962C8B-B14F-4D97-AF65-F5344CB8AC3E}">
        <p14:creationId xmlns:p14="http://schemas.microsoft.com/office/powerpoint/2010/main" val="34068432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80C87-224F-FA94-03DE-090A6C910C15}"/>
              </a:ext>
            </a:extLst>
          </p:cNvPr>
          <p:cNvSpPr>
            <a:spLocks noGrp="1"/>
          </p:cNvSpPr>
          <p:nvPr>
            <p:ph type="title"/>
          </p:nvPr>
        </p:nvSpPr>
        <p:spPr/>
        <p:txBody>
          <a:bodyPr/>
          <a:lstStyle/>
          <a:p>
            <a:r>
              <a:rPr lang="en-US" dirty="0"/>
              <a:t>Cost of capital impacts – 2 scenarios</a:t>
            </a:r>
            <a:endParaRPr lang="en-ZA" dirty="0"/>
          </a:p>
        </p:txBody>
      </p:sp>
      <p:sp>
        <p:nvSpPr>
          <p:cNvPr id="3" name="Content Placeholder 2">
            <a:extLst>
              <a:ext uri="{FF2B5EF4-FFF2-40B4-BE49-F238E27FC236}">
                <a16:creationId xmlns:a16="http://schemas.microsoft.com/office/drawing/2014/main" id="{0B1E2150-33DA-9E31-1521-A7C76E2BA996}"/>
              </a:ext>
            </a:extLst>
          </p:cNvPr>
          <p:cNvSpPr>
            <a:spLocks noGrp="1"/>
          </p:cNvSpPr>
          <p:nvPr>
            <p:ph idx="1"/>
          </p:nvPr>
        </p:nvSpPr>
        <p:spPr/>
        <p:txBody>
          <a:bodyPr/>
          <a:lstStyle/>
          <a:p>
            <a:r>
              <a:rPr lang="en-ZA" dirty="0"/>
              <a:t>the low-cost scenario: assumed a WACC  of 5.4%, cost of equity at 8% and cost of debt at 6%</a:t>
            </a:r>
          </a:p>
          <a:p>
            <a:r>
              <a:rPr lang="en-ZA" dirty="0"/>
              <a:t>high-cost scenario: assumed a WACC of 10%, cost of equity of 16%, and a cost of debt at 10%. </a:t>
            </a:r>
          </a:p>
          <a:p>
            <a:r>
              <a:rPr lang="en-ZA" dirty="0"/>
              <a:t>Nuclear: high-cost scenario rises by 52% compared to the low-cost scenario (i.e. from $148/MWh to $226/MWh)</a:t>
            </a:r>
          </a:p>
          <a:p>
            <a:r>
              <a:rPr lang="en-ZA" dirty="0"/>
              <a:t>Solar PV (utility scale) in the high-cost scenario only rises by 23% compared to the low-cost scenario (i.e. from $69/MWh to $85/MWh)</a:t>
            </a:r>
          </a:p>
        </p:txBody>
      </p:sp>
    </p:spTree>
    <p:extLst>
      <p:ext uri="{BB962C8B-B14F-4D97-AF65-F5344CB8AC3E}">
        <p14:creationId xmlns:p14="http://schemas.microsoft.com/office/powerpoint/2010/main" val="30959450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79118-B7D2-1BB2-5B76-52634BDF0677}"/>
              </a:ext>
            </a:extLst>
          </p:cNvPr>
          <p:cNvSpPr>
            <a:spLocks noGrp="1"/>
          </p:cNvSpPr>
          <p:nvPr>
            <p:ph type="title"/>
          </p:nvPr>
        </p:nvSpPr>
        <p:spPr/>
        <p:txBody>
          <a:bodyPr/>
          <a:lstStyle/>
          <a:p>
            <a:r>
              <a:rPr lang="en-US" dirty="0"/>
              <a:t>Three scenarios:</a:t>
            </a:r>
            <a:endParaRPr lang="en-ZA" dirty="0"/>
          </a:p>
        </p:txBody>
      </p:sp>
      <p:sp>
        <p:nvSpPr>
          <p:cNvPr id="4" name="Rectangle 3">
            <a:extLst>
              <a:ext uri="{FF2B5EF4-FFF2-40B4-BE49-F238E27FC236}">
                <a16:creationId xmlns:a16="http://schemas.microsoft.com/office/drawing/2014/main" id="{A800C099-01D7-1273-C1B0-35C6EC844537}"/>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7" name="Content Placeholder 6">
            <a:extLst>
              <a:ext uri="{FF2B5EF4-FFF2-40B4-BE49-F238E27FC236}">
                <a16:creationId xmlns:a16="http://schemas.microsoft.com/office/drawing/2014/main" id="{9CD87A4A-2EC1-60D5-336B-BD9289F3174D}"/>
              </a:ext>
            </a:extLst>
          </p:cNvPr>
          <p:cNvPicPr>
            <a:picLocks noGrp="1" noChangeAspect="1"/>
          </p:cNvPicPr>
          <p:nvPr>
            <p:ph idx="1"/>
          </p:nvPr>
        </p:nvPicPr>
        <p:blipFill>
          <a:blip r:embed="rId2">
            <a:lum contrast="40000"/>
          </a:blip>
          <a:stretch>
            <a:fillRect/>
          </a:stretch>
        </p:blipFill>
        <p:spPr>
          <a:xfrm>
            <a:off x="510891" y="1351409"/>
            <a:ext cx="7348595" cy="4864334"/>
          </a:xfrm>
        </p:spPr>
      </p:pic>
      <p:sp>
        <p:nvSpPr>
          <p:cNvPr id="9" name="TextBox 8">
            <a:extLst>
              <a:ext uri="{FF2B5EF4-FFF2-40B4-BE49-F238E27FC236}">
                <a16:creationId xmlns:a16="http://schemas.microsoft.com/office/drawing/2014/main" id="{63FB9C91-CF4C-0D8A-58A8-56EEB537DB72}"/>
              </a:ext>
            </a:extLst>
          </p:cNvPr>
          <p:cNvSpPr txBox="1"/>
          <p:nvPr/>
        </p:nvSpPr>
        <p:spPr>
          <a:xfrm>
            <a:off x="7403189" y="284492"/>
            <a:ext cx="4723473" cy="6370975"/>
          </a:xfrm>
          <a:prstGeom prst="rect">
            <a:avLst/>
          </a:prstGeom>
          <a:noFill/>
        </p:spPr>
        <p:txBody>
          <a:bodyPr wrap="none" rtlCol="0">
            <a:spAutoFit/>
          </a:bodyPr>
          <a:lstStyle/>
          <a:p>
            <a:r>
              <a:rPr lang="en-US" sz="1700" dirty="0"/>
              <a:t>International pathways:</a:t>
            </a:r>
          </a:p>
          <a:p>
            <a:pPr marL="285750" indent="-285750">
              <a:buFont typeface="Arial" panose="020B0604020202020204" pitchFamily="34" charset="0"/>
              <a:buChar char="•"/>
            </a:pPr>
            <a:r>
              <a:rPr lang="en-ZA" sz="1700" dirty="0"/>
              <a:t>Aligned: alignment with Paris Agreement on</a:t>
            </a:r>
          </a:p>
          <a:p>
            <a:r>
              <a:rPr lang="en-ZA" sz="1700" dirty="0"/>
              <a:t>      preventing warming by more than 1.5 d</a:t>
            </a:r>
          </a:p>
          <a:p>
            <a:pPr marL="285750" indent="-285750">
              <a:buFont typeface="Arial" panose="020B0604020202020204" pitchFamily="34" charset="0"/>
              <a:buChar char="•"/>
            </a:pPr>
            <a:r>
              <a:rPr lang="en-ZA" sz="1700" dirty="0"/>
              <a:t>Fragmented response – some taking action,</a:t>
            </a:r>
          </a:p>
          <a:p>
            <a:r>
              <a:rPr lang="en-ZA" sz="1700" dirty="0"/>
              <a:t>      others not (2-3 degree warming)</a:t>
            </a:r>
          </a:p>
          <a:p>
            <a:pPr marL="285750" indent="-285750">
              <a:buFont typeface="Arial" panose="020B0604020202020204" pitchFamily="34" charset="0"/>
              <a:buChar char="•"/>
            </a:pPr>
            <a:r>
              <a:rPr lang="en-ZA" sz="1700" dirty="0"/>
              <a:t>BAU – world according to Trump – ‘drill baby</a:t>
            </a:r>
          </a:p>
          <a:p>
            <a:r>
              <a:rPr lang="en-ZA" sz="1700" dirty="0"/>
              <a:t>      drill’, climate denialism</a:t>
            </a:r>
          </a:p>
          <a:p>
            <a:endParaRPr lang="en-ZA" sz="1700" dirty="0"/>
          </a:p>
          <a:p>
            <a:r>
              <a:rPr lang="en-ZA" sz="1700" dirty="0"/>
              <a:t>South Africa’s pathways:</a:t>
            </a:r>
          </a:p>
          <a:p>
            <a:pPr marL="285750" indent="-285750">
              <a:buFont typeface="Arial" panose="020B0604020202020204" pitchFamily="34" charset="0"/>
              <a:buChar char="•"/>
            </a:pPr>
            <a:r>
              <a:rPr lang="en-ZA" sz="1700" dirty="0"/>
              <a:t>Green industrialisation – 2 GT carbon </a:t>
            </a:r>
          </a:p>
          <a:p>
            <a:r>
              <a:rPr lang="en-ZA" sz="1700" dirty="0"/>
              <a:t>      budget (ambitious end of NDC), strong</a:t>
            </a:r>
          </a:p>
          <a:p>
            <a:r>
              <a:rPr lang="en-ZA" sz="1700" dirty="0"/>
              <a:t>      commitment to energy transition, cheap </a:t>
            </a:r>
          </a:p>
          <a:p>
            <a:r>
              <a:rPr lang="en-ZA" sz="1700" dirty="0"/>
              <a:t>      finance</a:t>
            </a:r>
          </a:p>
          <a:p>
            <a:pPr marL="285750" indent="-285750">
              <a:buFont typeface="Arial" panose="020B0604020202020204" pitchFamily="34" charset="0"/>
              <a:buChar char="•"/>
            </a:pPr>
            <a:r>
              <a:rPr lang="en-ZA" sz="1700" dirty="0"/>
              <a:t>Market forces: 3 GT carbon budget, weak</a:t>
            </a:r>
          </a:p>
          <a:p>
            <a:r>
              <a:rPr lang="en-ZA" sz="1700" dirty="0"/>
              <a:t>      commitment to energy transition, some </a:t>
            </a:r>
          </a:p>
          <a:p>
            <a:r>
              <a:rPr lang="en-ZA" sz="1700" dirty="0"/>
              <a:t>       cheap capital</a:t>
            </a:r>
          </a:p>
          <a:p>
            <a:pPr marL="285750" indent="-285750">
              <a:buFont typeface="Arial" panose="020B0604020202020204" pitchFamily="34" charset="0"/>
              <a:buChar char="•"/>
            </a:pPr>
            <a:r>
              <a:rPr lang="en-ZA" sz="1700" dirty="0"/>
              <a:t>BAU: no carbon budget, climate denialism, </a:t>
            </a:r>
          </a:p>
          <a:p>
            <a:r>
              <a:rPr lang="en-ZA" sz="1700" dirty="0"/>
              <a:t>       constrained decarbonisation  </a:t>
            </a:r>
          </a:p>
          <a:p>
            <a:r>
              <a:rPr lang="en-ZA" sz="1700" i="1" dirty="0"/>
              <a:t>In sum: world according to Trump, plus SA </a:t>
            </a:r>
          </a:p>
          <a:p>
            <a:r>
              <a:rPr lang="en-ZA" sz="1700" i="1" dirty="0"/>
              <a:t>according to pro-coal lobby is the worst scenario</a:t>
            </a:r>
          </a:p>
          <a:p>
            <a:r>
              <a:rPr lang="en-ZA" sz="1700" dirty="0"/>
              <a:t>Are there other scenarios? E.g. BAU, while SA </a:t>
            </a:r>
          </a:p>
          <a:p>
            <a:r>
              <a:rPr lang="en-ZA" sz="1700" dirty="0"/>
              <a:t>greens (top right)? Or 1.5 d world, while in SA</a:t>
            </a:r>
          </a:p>
          <a:p>
            <a:r>
              <a:rPr lang="en-ZA" sz="1700" dirty="0"/>
              <a:t>climate denialism becomes the norm (bottom</a:t>
            </a:r>
          </a:p>
          <a:p>
            <a:r>
              <a:rPr lang="en-ZA" sz="1700" dirty="0"/>
              <a:t>Left)? </a:t>
            </a:r>
          </a:p>
        </p:txBody>
      </p:sp>
    </p:spTree>
    <p:extLst>
      <p:ext uri="{BB962C8B-B14F-4D97-AF65-F5344CB8AC3E}">
        <p14:creationId xmlns:p14="http://schemas.microsoft.com/office/powerpoint/2010/main" val="404917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92D4F6E-BD5D-07F9-BA59-F7CAD502C171}"/>
              </a:ext>
            </a:extLst>
          </p:cNvPr>
          <p:cNvPicPr>
            <a:picLocks noChangeAspect="1"/>
          </p:cNvPicPr>
          <p:nvPr/>
        </p:nvPicPr>
        <p:blipFill>
          <a:blip r:embed="rId2"/>
          <a:srcRect l="7706" r="-1" b="-1"/>
          <a:stretch>
            <a:fillRect/>
          </a:stretch>
        </p:blipFill>
        <p:spPr>
          <a:xfrm>
            <a:off x="3245637" y="-1"/>
            <a:ext cx="8946363" cy="6858000"/>
          </a:xfrm>
          <a:custGeom>
            <a:avLst/>
            <a:gdLst/>
            <a:ahLst/>
            <a:cxnLst/>
            <a:rect l="l" t="t" r="r" b="b"/>
            <a:pathLst>
              <a:path w="8946363" h="6858000">
                <a:moveTo>
                  <a:pt x="0" y="0"/>
                </a:moveTo>
                <a:lnTo>
                  <a:pt x="8946363" y="0"/>
                </a:lnTo>
                <a:lnTo>
                  <a:pt x="8946363" y="6858000"/>
                </a:lnTo>
                <a:lnTo>
                  <a:pt x="1" y="6858000"/>
                </a:lnTo>
                <a:lnTo>
                  <a:pt x="60040" y="6788731"/>
                </a:lnTo>
                <a:cubicBezTo>
                  <a:pt x="770566" y="5928901"/>
                  <a:pt x="1210035" y="4741057"/>
                  <a:pt x="1210035" y="3429001"/>
                </a:cubicBezTo>
                <a:cubicBezTo>
                  <a:pt x="1210035" y="2116945"/>
                  <a:pt x="770566" y="929101"/>
                  <a:pt x="60040" y="69272"/>
                </a:cubicBezTo>
                <a:close/>
              </a:path>
            </a:pathLst>
          </a:custGeom>
        </p:spPr>
      </p:pic>
      <p:sp>
        <p:nvSpPr>
          <p:cNvPr id="5" name="TextBox 4">
            <a:extLst>
              <a:ext uri="{FF2B5EF4-FFF2-40B4-BE49-F238E27FC236}">
                <a16:creationId xmlns:a16="http://schemas.microsoft.com/office/drawing/2014/main" id="{F17A6B1D-790C-DBD0-EEBC-3A37B886B6A9}"/>
              </a:ext>
            </a:extLst>
          </p:cNvPr>
          <p:cNvSpPr txBox="1"/>
          <p:nvPr/>
        </p:nvSpPr>
        <p:spPr>
          <a:xfrm>
            <a:off x="371094" y="2718054"/>
            <a:ext cx="3438906" cy="3207258"/>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700"/>
              <a:t>Transmission Corridors – </a:t>
            </a:r>
          </a:p>
          <a:p>
            <a:pPr indent="-228600">
              <a:lnSpc>
                <a:spcPct val="90000"/>
              </a:lnSpc>
              <a:spcAft>
                <a:spcPts val="600"/>
              </a:spcAft>
              <a:buFont typeface="Arial" panose="020B0604020202020204" pitchFamily="34" charset="0"/>
              <a:buChar char="•"/>
            </a:pPr>
            <a:r>
              <a:rPr lang="en-US" sz="1700"/>
              <a:t>R400 billion</a:t>
            </a:r>
          </a:p>
          <a:p>
            <a:pPr indent="-228600">
              <a:lnSpc>
                <a:spcPct val="90000"/>
              </a:lnSpc>
              <a:spcAft>
                <a:spcPts val="600"/>
              </a:spcAft>
              <a:buFont typeface="Arial" panose="020B0604020202020204" pitchFamily="34" charset="0"/>
              <a:buChar char="•"/>
            </a:pPr>
            <a:r>
              <a:rPr lang="en-US" sz="1700"/>
              <a:t>14 400 Kms</a:t>
            </a:r>
          </a:p>
          <a:p>
            <a:pPr indent="-228600">
              <a:lnSpc>
                <a:spcPct val="90000"/>
              </a:lnSpc>
              <a:spcAft>
                <a:spcPts val="600"/>
              </a:spcAft>
              <a:buFont typeface="Arial" panose="020B0604020202020204" pitchFamily="34" charset="0"/>
              <a:buChar char="•"/>
            </a:pPr>
            <a:r>
              <a:rPr lang="en-US" sz="1700"/>
              <a:t>270 transformers</a:t>
            </a:r>
          </a:p>
        </p:txBody>
      </p:sp>
    </p:spTree>
    <p:extLst>
      <p:ext uri="{BB962C8B-B14F-4D97-AF65-F5344CB8AC3E}">
        <p14:creationId xmlns:p14="http://schemas.microsoft.com/office/powerpoint/2010/main" val="35431141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a:extLst>
              <a:ext uri="{FF2B5EF4-FFF2-40B4-BE49-F238E27FC236}">
                <a16:creationId xmlns:a16="http://schemas.microsoft.com/office/drawing/2014/main" id="{B7D914ED-B2B9-1609-1F46-DE80F9ACE64A}"/>
              </a:ext>
            </a:extLst>
          </p:cNvPr>
          <p:cNvSpPr>
            <a:spLocks noChangeArrowheads="1"/>
          </p:cNvSpPr>
          <p:nvPr/>
        </p:nvSpPr>
        <p:spPr bwMode="auto">
          <a:xfrm>
            <a:off x="9839651" y="1820475"/>
            <a:ext cx="22794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spcBef>
                <a:spcPct val="0"/>
              </a:spcBef>
              <a:spcAft>
                <a:spcPts val="600"/>
              </a:spcAft>
              <a:buClrTx/>
              <a:buSzTx/>
              <a:buFontTx/>
              <a:buNone/>
              <a:tabLst/>
            </a:pPr>
            <a:r>
              <a:rPr kumimoji="0" lang="en-GB" altLang="en-US" sz="1200" b="0" i="0" u="none" strike="noStrike" cap="none" normalizeH="0" baseline="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12" name="Table 11">
            <a:extLst>
              <a:ext uri="{FF2B5EF4-FFF2-40B4-BE49-F238E27FC236}">
                <a16:creationId xmlns:a16="http://schemas.microsoft.com/office/drawing/2014/main" id="{0B5A0564-00E9-B36C-CF1E-134DADB064AA}"/>
              </a:ext>
            </a:extLst>
          </p:cNvPr>
          <p:cNvGraphicFramePr>
            <a:graphicFrameLocks noGrp="1"/>
          </p:cNvGraphicFramePr>
          <p:nvPr/>
        </p:nvGraphicFramePr>
        <p:xfrm>
          <a:off x="643465" y="291654"/>
          <a:ext cx="10905070" cy="5055498"/>
        </p:xfrm>
        <a:graphic>
          <a:graphicData uri="http://schemas.openxmlformats.org/drawingml/2006/table">
            <a:tbl>
              <a:tblPr firstRow="1" firstCol="1" bandRow="1">
                <a:tableStyleId>{5C22544A-7EE6-4342-B048-85BDC9FD1C3A}</a:tableStyleId>
              </a:tblPr>
              <a:tblGrid>
                <a:gridCol w="851753">
                  <a:extLst>
                    <a:ext uri="{9D8B030D-6E8A-4147-A177-3AD203B41FA5}">
                      <a16:colId xmlns:a16="http://schemas.microsoft.com/office/drawing/2014/main" val="230620520"/>
                    </a:ext>
                  </a:extLst>
                </a:gridCol>
                <a:gridCol w="1760875">
                  <a:extLst>
                    <a:ext uri="{9D8B030D-6E8A-4147-A177-3AD203B41FA5}">
                      <a16:colId xmlns:a16="http://schemas.microsoft.com/office/drawing/2014/main" val="3102384434"/>
                    </a:ext>
                  </a:extLst>
                </a:gridCol>
                <a:gridCol w="2703847">
                  <a:extLst>
                    <a:ext uri="{9D8B030D-6E8A-4147-A177-3AD203B41FA5}">
                      <a16:colId xmlns:a16="http://schemas.microsoft.com/office/drawing/2014/main" val="249094107"/>
                    </a:ext>
                  </a:extLst>
                </a:gridCol>
                <a:gridCol w="839663">
                  <a:extLst>
                    <a:ext uri="{9D8B030D-6E8A-4147-A177-3AD203B41FA5}">
                      <a16:colId xmlns:a16="http://schemas.microsoft.com/office/drawing/2014/main" val="762182652"/>
                    </a:ext>
                  </a:extLst>
                </a:gridCol>
                <a:gridCol w="839663">
                  <a:extLst>
                    <a:ext uri="{9D8B030D-6E8A-4147-A177-3AD203B41FA5}">
                      <a16:colId xmlns:a16="http://schemas.microsoft.com/office/drawing/2014/main" val="2187443087"/>
                    </a:ext>
                  </a:extLst>
                </a:gridCol>
                <a:gridCol w="958139">
                  <a:extLst>
                    <a:ext uri="{9D8B030D-6E8A-4147-A177-3AD203B41FA5}">
                      <a16:colId xmlns:a16="http://schemas.microsoft.com/office/drawing/2014/main" val="3881688715"/>
                    </a:ext>
                  </a:extLst>
                </a:gridCol>
                <a:gridCol w="808231">
                  <a:extLst>
                    <a:ext uri="{9D8B030D-6E8A-4147-A177-3AD203B41FA5}">
                      <a16:colId xmlns:a16="http://schemas.microsoft.com/office/drawing/2014/main" val="2838630078"/>
                    </a:ext>
                  </a:extLst>
                </a:gridCol>
                <a:gridCol w="2142899">
                  <a:extLst>
                    <a:ext uri="{9D8B030D-6E8A-4147-A177-3AD203B41FA5}">
                      <a16:colId xmlns:a16="http://schemas.microsoft.com/office/drawing/2014/main" val="3885059986"/>
                    </a:ext>
                  </a:extLst>
                </a:gridCol>
              </a:tblGrid>
              <a:tr h="368292">
                <a:tc gridSpan="8">
                  <a:txBody>
                    <a:bodyPr/>
                    <a:lstStyle/>
                    <a:p>
                      <a:pPr algn="ctr">
                        <a:lnSpc>
                          <a:spcPct val="150000"/>
                        </a:lnSpc>
                        <a:buNone/>
                      </a:pPr>
                      <a:r>
                        <a:rPr lang="en-GB" sz="1500" kern="100">
                          <a:effectLst/>
                        </a:rPr>
                        <a:t>Energy Mix</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1561217266"/>
                  </a:ext>
                </a:extLst>
              </a:tr>
              <a:tr h="716466">
                <a:tc>
                  <a:txBody>
                    <a:bodyPr/>
                    <a:lstStyle/>
                    <a:p>
                      <a:pPr algn="just">
                        <a:lnSpc>
                          <a:spcPct val="150000"/>
                        </a:lnSpc>
                        <a:buNone/>
                      </a:pPr>
                      <a:r>
                        <a:rPr lang="en-GB" sz="1500" kern="100">
                          <a:effectLst/>
                        </a:rPr>
                        <a:t> </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b="1" kern="100" dirty="0">
                          <a:effectLst/>
                        </a:rPr>
                        <a:t>Scenarios</a:t>
                      </a:r>
                      <a:endParaRPr lang="en-ZA"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just">
                        <a:lnSpc>
                          <a:spcPct val="150000"/>
                        </a:lnSpc>
                        <a:buNone/>
                      </a:pPr>
                      <a:r>
                        <a:rPr lang="en-GB" sz="1500" b="1" kern="100" dirty="0">
                          <a:effectLst/>
                        </a:rPr>
                        <a:t>Solar and Wind plus battery storage</a:t>
                      </a:r>
                      <a:endParaRPr lang="en-ZA"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just">
                        <a:lnSpc>
                          <a:spcPct val="150000"/>
                        </a:lnSpc>
                        <a:buNone/>
                      </a:pPr>
                      <a:r>
                        <a:rPr lang="en-GB" sz="1500" b="1" kern="100" dirty="0">
                          <a:effectLst/>
                        </a:rPr>
                        <a:t> </a:t>
                      </a:r>
                      <a:endParaRPr lang="en-ZA" sz="1500" b="1" kern="100" dirty="0">
                        <a:effectLst/>
                      </a:endParaRPr>
                    </a:p>
                    <a:p>
                      <a:pPr algn="ctr">
                        <a:lnSpc>
                          <a:spcPct val="150000"/>
                        </a:lnSpc>
                        <a:buNone/>
                      </a:pPr>
                      <a:r>
                        <a:rPr lang="en-GB" sz="1500" b="1" kern="100" dirty="0">
                          <a:effectLst/>
                        </a:rPr>
                        <a:t>Gas</a:t>
                      </a:r>
                      <a:endParaRPr lang="en-ZA"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just">
                        <a:lnSpc>
                          <a:spcPct val="150000"/>
                        </a:lnSpc>
                        <a:buNone/>
                      </a:pPr>
                      <a:r>
                        <a:rPr lang="en-GB" sz="1500" b="1" kern="100" dirty="0">
                          <a:effectLst/>
                        </a:rPr>
                        <a:t> </a:t>
                      </a:r>
                      <a:endParaRPr lang="en-ZA" sz="1500" b="1" kern="100" dirty="0">
                        <a:effectLst/>
                      </a:endParaRPr>
                    </a:p>
                    <a:p>
                      <a:pPr algn="ctr">
                        <a:lnSpc>
                          <a:spcPct val="150000"/>
                        </a:lnSpc>
                        <a:buNone/>
                      </a:pPr>
                      <a:r>
                        <a:rPr lang="en-GB" sz="1500" b="1" kern="100" dirty="0">
                          <a:effectLst/>
                        </a:rPr>
                        <a:t>Coal</a:t>
                      </a:r>
                      <a:endParaRPr lang="en-ZA"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just">
                        <a:lnSpc>
                          <a:spcPct val="150000"/>
                        </a:lnSpc>
                        <a:buNone/>
                      </a:pPr>
                      <a:r>
                        <a:rPr lang="en-GB" sz="1500" b="1" kern="100" dirty="0">
                          <a:effectLst/>
                        </a:rPr>
                        <a:t> </a:t>
                      </a:r>
                      <a:endParaRPr lang="en-ZA" sz="1500" b="1" kern="100" dirty="0">
                        <a:effectLst/>
                      </a:endParaRPr>
                    </a:p>
                    <a:p>
                      <a:pPr algn="just">
                        <a:lnSpc>
                          <a:spcPct val="150000"/>
                        </a:lnSpc>
                        <a:buNone/>
                      </a:pPr>
                      <a:r>
                        <a:rPr lang="en-GB" sz="1500" b="1" kern="100" dirty="0">
                          <a:effectLst/>
                        </a:rPr>
                        <a:t>Nuclear</a:t>
                      </a:r>
                      <a:endParaRPr lang="en-ZA"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just">
                        <a:lnSpc>
                          <a:spcPct val="150000"/>
                        </a:lnSpc>
                        <a:buNone/>
                      </a:pPr>
                      <a:r>
                        <a:rPr lang="en-GB" sz="1500" b="1" kern="100" dirty="0">
                          <a:effectLst/>
                        </a:rPr>
                        <a:t> </a:t>
                      </a:r>
                      <a:endParaRPr lang="en-ZA" sz="1500" b="1" kern="100" dirty="0">
                        <a:effectLst/>
                      </a:endParaRPr>
                    </a:p>
                    <a:p>
                      <a:pPr algn="ctr">
                        <a:lnSpc>
                          <a:spcPct val="150000"/>
                        </a:lnSpc>
                        <a:buNone/>
                      </a:pPr>
                      <a:r>
                        <a:rPr lang="en-GB" sz="1500" b="1" kern="100" dirty="0">
                          <a:effectLst/>
                        </a:rPr>
                        <a:t>Hydro</a:t>
                      </a:r>
                      <a:endParaRPr lang="en-ZA"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b="1" kern="100" dirty="0">
                          <a:effectLst/>
                        </a:rPr>
                        <a:t>Carbon Budget (2023 – 2050)</a:t>
                      </a:r>
                      <a:endParaRPr lang="en-ZA"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extLst>
                  <a:ext uri="{0D108BD9-81ED-4DB2-BD59-A6C34878D82A}">
                    <a16:rowId xmlns:a16="http://schemas.microsoft.com/office/drawing/2014/main" val="4100184410"/>
                  </a:ext>
                </a:extLst>
              </a:tr>
              <a:tr h="716466">
                <a:tc rowSpan="3">
                  <a:txBody>
                    <a:bodyPr/>
                    <a:lstStyle/>
                    <a:p>
                      <a:pPr>
                        <a:lnSpc>
                          <a:spcPct val="150000"/>
                        </a:lnSpc>
                        <a:buNone/>
                      </a:pPr>
                      <a:r>
                        <a:rPr lang="en-GB" sz="1500" kern="100">
                          <a:effectLst/>
                        </a:rPr>
                        <a:t> </a:t>
                      </a:r>
                      <a:endParaRPr lang="en-ZA" sz="1500" kern="100">
                        <a:effectLst/>
                      </a:endParaRPr>
                    </a:p>
                    <a:p>
                      <a:pPr>
                        <a:lnSpc>
                          <a:spcPct val="150000"/>
                        </a:lnSpc>
                        <a:buNone/>
                      </a:pPr>
                      <a:r>
                        <a:rPr lang="en-GB" sz="1500" kern="100">
                          <a:effectLst/>
                        </a:rPr>
                        <a:t> </a:t>
                      </a:r>
                      <a:endParaRPr lang="en-ZA" sz="1500" kern="100">
                        <a:effectLst/>
                      </a:endParaRPr>
                    </a:p>
                    <a:p>
                      <a:pPr>
                        <a:lnSpc>
                          <a:spcPct val="150000"/>
                        </a:lnSpc>
                        <a:buNone/>
                      </a:pPr>
                      <a:r>
                        <a:rPr lang="en-GB" sz="1500" kern="100">
                          <a:effectLst/>
                        </a:rPr>
                        <a:t> </a:t>
                      </a:r>
                      <a:endParaRPr lang="en-ZA" sz="1500" kern="100">
                        <a:effectLst/>
                      </a:endParaRPr>
                    </a:p>
                    <a:p>
                      <a:pPr>
                        <a:lnSpc>
                          <a:spcPct val="150000"/>
                        </a:lnSpc>
                        <a:buNone/>
                      </a:pPr>
                      <a:r>
                        <a:rPr lang="en-GB" sz="1500" kern="100">
                          <a:effectLst/>
                        </a:rPr>
                        <a:t>2024 - 2030</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nSpc>
                          <a:spcPct val="150000"/>
                        </a:lnSpc>
                        <a:buNone/>
                      </a:pPr>
                      <a:r>
                        <a:rPr lang="en-GB" sz="1500" kern="100">
                          <a:effectLst/>
                        </a:rPr>
                        <a:t>A:  Green Industrialisation</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60GW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9GW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14GW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2GW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4GW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2,1 GT</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extLst>
                  <a:ext uri="{0D108BD9-81ED-4DB2-BD59-A6C34878D82A}">
                    <a16:rowId xmlns:a16="http://schemas.microsoft.com/office/drawing/2014/main" val="2600151657"/>
                  </a:ext>
                </a:extLst>
              </a:tr>
              <a:tr h="368292">
                <a:tc vMerge="1">
                  <a:txBody>
                    <a:bodyPr/>
                    <a:lstStyle/>
                    <a:p>
                      <a:endParaRPr lang="en-ZA"/>
                    </a:p>
                  </a:txBody>
                  <a:tcPr/>
                </a:tc>
                <a:tc>
                  <a:txBody>
                    <a:bodyPr/>
                    <a:lstStyle/>
                    <a:p>
                      <a:pPr>
                        <a:lnSpc>
                          <a:spcPct val="150000"/>
                        </a:lnSpc>
                        <a:buNone/>
                      </a:pPr>
                      <a:r>
                        <a:rPr lang="en-GB" sz="1500" kern="100">
                          <a:effectLst/>
                        </a:rPr>
                        <a:t>B: Market Forces</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34GW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7GW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34GW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2GW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4GW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3,1 GT</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extLst>
                  <a:ext uri="{0D108BD9-81ED-4DB2-BD59-A6C34878D82A}">
                    <a16:rowId xmlns:a16="http://schemas.microsoft.com/office/drawing/2014/main" val="3474278157"/>
                  </a:ext>
                </a:extLst>
              </a:tr>
              <a:tr h="716466">
                <a:tc vMerge="1">
                  <a:txBody>
                    <a:bodyPr/>
                    <a:lstStyle/>
                    <a:p>
                      <a:endParaRPr lang="en-ZA"/>
                    </a:p>
                  </a:txBody>
                  <a:tcPr/>
                </a:tc>
                <a:tc>
                  <a:txBody>
                    <a:bodyPr/>
                    <a:lstStyle/>
                    <a:p>
                      <a:pPr algn="l">
                        <a:lnSpc>
                          <a:spcPct val="150000"/>
                        </a:lnSpc>
                        <a:buNone/>
                      </a:pPr>
                      <a:r>
                        <a:rPr lang="en-GB" sz="1500" kern="100" dirty="0">
                          <a:effectLst/>
                        </a:rPr>
                        <a:t>C: Business-as-usual</a:t>
                      </a:r>
                      <a:endParaRPr lang="en-ZA"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35GW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5GW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34GW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2GW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2GW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4,5 GT</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extLst>
                  <a:ext uri="{0D108BD9-81ED-4DB2-BD59-A6C34878D82A}">
                    <a16:rowId xmlns:a16="http://schemas.microsoft.com/office/drawing/2014/main" val="1745191466"/>
                  </a:ext>
                </a:extLst>
              </a:tr>
              <a:tr h="368292">
                <a:tc gridSpan="8">
                  <a:txBody>
                    <a:bodyPr/>
                    <a:lstStyle/>
                    <a:p>
                      <a:pPr algn="ctr">
                        <a:lnSpc>
                          <a:spcPct val="150000"/>
                        </a:lnSpc>
                        <a:buNone/>
                      </a:pPr>
                      <a:r>
                        <a:rPr lang="en-GB" sz="1500" kern="100">
                          <a:effectLst/>
                        </a:rPr>
                        <a:t> </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2272882200"/>
                  </a:ext>
                </a:extLst>
              </a:tr>
              <a:tr h="716466">
                <a:tc rowSpan="3">
                  <a:txBody>
                    <a:bodyPr/>
                    <a:lstStyle/>
                    <a:p>
                      <a:pPr>
                        <a:lnSpc>
                          <a:spcPct val="150000"/>
                        </a:lnSpc>
                        <a:buNone/>
                      </a:pPr>
                      <a:r>
                        <a:rPr lang="en-GB" sz="1500" kern="100">
                          <a:effectLst/>
                        </a:rPr>
                        <a:t> </a:t>
                      </a:r>
                      <a:endParaRPr lang="en-ZA" sz="1500" kern="100">
                        <a:effectLst/>
                      </a:endParaRPr>
                    </a:p>
                    <a:p>
                      <a:pPr>
                        <a:lnSpc>
                          <a:spcPct val="150000"/>
                        </a:lnSpc>
                        <a:buNone/>
                      </a:pPr>
                      <a:r>
                        <a:rPr lang="en-GB" sz="1500" kern="100">
                          <a:effectLst/>
                        </a:rPr>
                        <a:t> </a:t>
                      </a:r>
                      <a:endParaRPr lang="en-ZA" sz="1500" kern="100">
                        <a:effectLst/>
                      </a:endParaRPr>
                    </a:p>
                    <a:p>
                      <a:pPr>
                        <a:lnSpc>
                          <a:spcPct val="150000"/>
                        </a:lnSpc>
                        <a:buNone/>
                      </a:pPr>
                      <a:r>
                        <a:rPr lang="en-GB" sz="1500" kern="100">
                          <a:effectLst/>
                        </a:rPr>
                        <a:t> </a:t>
                      </a:r>
                      <a:endParaRPr lang="en-ZA" sz="1500" kern="100">
                        <a:effectLst/>
                      </a:endParaRPr>
                    </a:p>
                    <a:p>
                      <a:pPr>
                        <a:lnSpc>
                          <a:spcPct val="150000"/>
                        </a:lnSpc>
                        <a:buNone/>
                      </a:pPr>
                      <a:r>
                        <a:rPr lang="en-GB" sz="1500" kern="100">
                          <a:effectLst/>
                        </a:rPr>
                        <a:t>2031 - 2050</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l">
                        <a:lnSpc>
                          <a:spcPct val="150000"/>
                        </a:lnSpc>
                        <a:buNone/>
                      </a:pPr>
                      <a:r>
                        <a:rPr lang="en-GB" sz="1500" kern="100" dirty="0">
                          <a:effectLst/>
                        </a:rPr>
                        <a:t>A:  Green Industrialisation</a:t>
                      </a:r>
                      <a:endParaRPr lang="en-ZA"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200GW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23GW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10GW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2GW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5GW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2,1 GT</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extLst>
                  <a:ext uri="{0D108BD9-81ED-4DB2-BD59-A6C34878D82A}">
                    <a16:rowId xmlns:a16="http://schemas.microsoft.com/office/drawing/2014/main" val="966577725"/>
                  </a:ext>
                </a:extLst>
              </a:tr>
              <a:tr h="368292">
                <a:tc vMerge="1">
                  <a:txBody>
                    <a:bodyPr/>
                    <a:lstStyle/>
                    <a:p>
                      <a:endParaRPr lang="en-ZA"/>
                    </a:p>
                  </a:txBody>
                  <a:tcPr/>
                </a:tc>
                <a:tc>
                  <a:txBody>
                    <a:bodyPr/>
                    <a:lstStyle/>
                    <a:p>
                      <a:pPr algn="l">
                        <a:lnSpc>
                          <a:spcPct val="150000"/>
                        </a:lnSpc>
                        <a:buNone/>
                      </a:pPr>
                      <a:r>
                        <a:rPr lang="en-GB" sz="1500" kern="100" dirty="0">
                          <a:effectLst/>
                        </a:rPr>
                        <a:t>B: Market Forces</a:t>
                      </a:r>
                      <a:endParaRPr lang="en-ZA"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130GW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26GW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10GW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2GW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5GW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3,1 GT</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extLst>
                  <a:ext uri="{0D108BD9-81ED-4DB2-BD59-A6C34878D82A}">
                    <a16:rowId xmlns:a16="http://schemas.microsoft.com/office/drawing/2014/main" val="790677531"/>
                  </a:ext>
                </a:extLst>
              </a:tr>
              <a:tr h="716466">
                <a:tc vMerge="1">
                  <a:txBody>
                    <a:bodyPr/>
                    <a:lstStyle/>
                    <a:p>
                      <a:endParaRPr lang="en-ZA"/>
                    </a:p>
                  </a:txBody>
                  <a:tcPr/>
                </a:tc>
                <a:tc>
                  <a:txBody>
                    <a:bodyPr/>
                    <a:lstStyle/>
                    <a:p>
                      <a:pPr algn="l">
                        <a:lnSpc>
                          <a:spcPct val="150000"/>
                        </a:lnSpc>
                        <a:buNone/>
                      </a:pPr>
                      <a:r>
                        <a:rPr lang="en-GB" sz="1500" kern="100" dirty="0">
                          <a:effectLst/>
                        </a:rPr>
                        <a:t>C: Business-as-usual</a:t>
                      </a:r>
                      <a:endParaRPr lang="en-ZA"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109GW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29GW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11GW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2GW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a:effectLst/>
                        </a:rPr>
                        <a:t>5GW</a:t>
                      </a:r>
                      <a:endParaRPr lang="en-ZA" sz="1500" kern="10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tc>
                  <a:txBody>
                    <a:bodyPr/>
                    <a:lstStyle/>
                    <a:p>
                      <a:pPr algn="ctr">
                        <a:lnSpc>
                          <a:spcPct val="150000"/>
                        </a:lnSpc>
                        <a:buNone/>
                      </a:pPr>
                      <a:r>
                        <a:rPr lang="en-GB" sz="1500" kern="100" dirty="0">
                          <a:effectLst/>
                        </a:rPr>
                        <a:t>4,5 GT</a:t>
                      </a:r>
                      <a:endParaRPr lang="en-ZA"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5042" marR="75042" marT="0" marB="0"/>
                </a:tc>
                <a:extLst>
                  <a:ext uri="{0D108BD9-81ED-4DB2-BD59-A6C34878D82A}">
                    <a16:rowId xmlns:a16="http://schemas.microsoft.com/office/drawing/2014/main" val="627486187"/>
                  </a:ext>
                </a:extLst>
              </a:tr>
            </a:tbl>
          </a:graphicData>
        </a:graphic>
      </p:graphicFrame>
      <p:sp>
        <p:nvSpPr>
          <p:cNvPr id="14" name="TextBox 13">
            <a:extLst>
              <a:ext uri="{FF2B5EF4-FFF2-40B4-BE49-F238E27FC236}">
                <a16:creationId xmlns:a16="http://schemas.microsoft.com/office/drawing/2014/main" id="{59D94B31-7D35-ECEE-AB3D-3D9E206C04DC}"/>
              </a:ext>
            </a:extLst>
          </p:cNvPr>
          <p:cNvSpPr txBox="1"/>
          <p:nvPr/>
        </p:nvSpPr>
        <p:spPr>
          <a:xfrm>
            <a:off x="300342" y="5468112"/>
            <a:ext cx="10334880" cy="954107"/>
          </a:xfrm>
          <a:prstGeom prst="rect">
            <a:avLst/>
          </a:prstGeom>
          <a:noFill/>
        </p:spPr>
        <p:txBody>
          <a:bodyPr wrap="none" rtlCol="0">
            <a:spAutoFit/>
          </a:bodyPr>
          <a:lstStyle/>
          <a:p>
            <a:r>
              <a:rPr lang="en-US" sz="1400" dirty="0"/>
              <a:t>Note: for each period, the model results for each set of technologies are presented in Gigawatts for each scenario, </a:t>
            </a:r>
          </a:p>
          <a:p>
            <a:r>
              <a:rPr lang="en-US" sz="1400" dirty="0"/>
              <a:t>i.e. installed capacity and not output in GWh. For example, 60 GW of </a:t>
            </a:r>
            <a:r>
              <a:rPr lang="en-US" sz="1400" dirty="0" err="1"/>
              <a:t>RE+storage</a:t>
            </a:r>
            <a:r>
              <a:rPr lang="en-US" sz="1400" dirty="0"/>
              <a:t> for the green scenario by 2030, and</a:t>
            </a:r>
          </a:p>
          <a:p>
            <a:r>
              <a:rPr lang="en-US" sz="1400" dirty="0"/>
              <a:t>Another 200 GW by 2050. Coal drops from 37 GW today to 14 GW by 2030, and to 10 GW by 2050. Total carbon</a:t>
            </a:r>
          </a:p>
          <a:p>
            <a:r>
              <a:rPr lang="en-US" sz="1400" dirty="0"/>
              <a:t>emissions are then calculated for each scenario in far right column.     </a:t>
            </a:r>
            <a:endParaRPr lang="en-ZA" sz="1400" dirty="0"/>
          </a:p>
        </p:txBody>
      </p:sp>
    </p:spTree>
    <p:extLst>
      <p:ext uri="{BB962C8B-B14F-4D97-AF65-F5344CB8AC3E}">
        <p14:creationId xmlns:p14="http://schemas.microsoft.com/office/powerpoint/2010/main" val="2594175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0660BCFF-4F25-5F21-67BD-588282D84DA1}"/>
              </a:ext>
            </a:extLst>
          </p:cNvPr>
          <p:cNvSpPr>
            <a:spLocks noChangeArrowheads="1"/>
          </p:cNvSpPr>
          <p:nvPr/>
        </p:nvSpPr>
        <p:spPr bwMode="auto">
          <a:xfrm>
            <a:off x="699713" y="248038"/>
            <a:ext cx="7063721" cy="1159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lnSpcReduction="10000"/>
          </a:bodyPr>
          <a:lstStyle/>
          <a:p>
            <a:pPr marL="0" marR="0" lvl="0" indent="0" fontAlgn="base">
              <a:lnSpc>
                <a:spcPct val="90000"/>
              </a:lnSpc>
              <a:spcBef>
                <a:spcPct val="0"/>
              </a:spcBef>
              <a:spcAft>
                <a:spcPts val="600"/>
              </a:spcAft>
              <a:buClrTx/>
              <a:buSzTx/>
              <a:tabLst/>
            </a:pPr>
            <a:r>
              <a:rPr lang="en-US" altLang="en-US" sz="4000" dirty="0">
                <a:solidFill>
                  <a:srgbClr val="FFFFFF"/>
                </a:solidFill>
                <a:latin typeface="+mj-lt"/>
                <a:ea typeface="+mj-ea"/>
                <a:cs typeface="+mj-cs"/>
              </a:rPr>
              <a:t>Total investment requirement: </a:t>
            </a:r>
            <a:r>
              <a:rPr kumimoji="0" lang="en-US" altLang="en-US" sz="4000" b="0" i="0" u="none" strike="noStrike" kern="1200" cap="none" normalizeH="0" baseline="0" dirty="0">
                <a:ln>
                  <a:noFill/>
                </a:ln>
                <a:solidFill>
                  <a:srgbClr val="FFFFFF"/>
                </a:solidFill>
                <a:effectLst/>
                <a:latin typeface="+mj-lt"/>
                <a:ea typeface="+mj-ea"/>
                <a:cs typeface="+mj-cs"/>
              </a:rPr>
              <a:t> </a:t>
            </a:r>
          </a:p>
          <a:p>
            <a:pPr marL="0" marR="0" lvl="0" indent="0" fontAlgn="base">
              <a:lnSpc>
                <a:spcPct val="90000"/>
              </a:lnSpc>
              <a:spcBef>
                <a:spcPct val="0"/>
              </a:spcBef>
              <a:spcAft>
                <a:spcPts val="600"/>
              </a:spcAft>
              <a:buClrTx/>
              <a:buSzTx/>
              <a:tabLst/>
            </a:pPr>
            <a:endParaRPr kumimoji="0" lang="en-US" altLang="en-US" sz="4000" b="0" i="0" u="none" strike="noStrike" kern="1200" cap="none" normalizeH="0" baseline="0" dirty="0">
              <a:ln>
                <a:noFill/>
              </a:ln>
              <a:solidFill>
                <a:srgbClr val="FFFFFF"/>
              </a:solidFill>
              <a:effectLst/>
              <a:latin typeface="+mj-lt"/>
              <a:ea typeface="+mj-ea"/>
              <a:cs typeface="+mj-cs"/>
            </a:endParaRPr>
          </a:p>
        </p:txBody>
      </p:sp>
      <p:graphicFrame>
        <p:nvGraphicFramePr>
          <p:cNvPr id="2" name="Table 1">
            <a:extLst>
              <a:ext uri="{FF2B5EF4-FFF2-40B4-BE49-F238E27FC236}">
                <a16:creationId xmlns:a16="http://schemas.microsoft.com/office/drawing/2014/main" id="{3F11DB27-3E32-705E-F856-AF18B82B810C}"/>
              </a:ext>
            </a:extLst>
          </p:cNvPr>
          <p:cNvGraphicFramePr>
            <a:graphicFrameLocks noGrp="1"/>
          </p:cNvGraphicFramePr>
          <p:nvPr/>
        </p:nvGraphicFramePr>
        <p:xfrm>
          <a:off x="0" y="1574311"/>
          <a:ext cx="12191999" cy="3017520"/>
        </p:xfrm>
        <a:graphic>
          <a:graphicData uri="http://schemas.openxmlformats.org/drawingml/2006/table">
            <a:tbl>
              <a:tblPr firstRow="1" firstCol="1" bandRow="1">
                <a:tableStyleId>{5C22544A-7EE6-4342-B048-85BDC9FD1C3A}</a:tableStyleId>
              </a:tblPr>
              <a:tblGrid>
                <a:gridCol w="1656394">
                  <a:extLst>
                    <a:ext uri="{9D8B030D-6E8A-4147-A177-3AD203B41FA5}">
                      <a16:colId xmlns:a16="http://schemas.microsoft.com/office/drawing/2014/main" val="757044996"/>
                    </a:ext>
                  </a:extLst>
                </a:gridCol>
                <a:gridCol w="1985437">
                  <a:extLst>
                    <a:ext uri="{9D8B030D-6E8A-4147-A177-3AD203B41FA5}">
                      <a16:colId xmlns:a16="http://schemas.microsoft.com/office/drawing/2014/main" val="2297816617"/>
                    </a:ext>
                  </a:extLst>
                </a:gridCol>
                <a:gridCol w="1985437">
                  <a:extLst>
                    <a:ext uri="{9D8B030D-6E8A-4147-A177-3AD203B41FA5}">
                      <a16:colId xmlns:a16="http://schemas.microsoft.com/office/drawing/2014/main" val="1813423403"/>
                    </a:ext>
                  </a:extLst>
                </a:gridCol>
                <a:gridCol w="1985437">
                  <a:extLst>
                    <a:ext uri="{9D8B030D-6E8A-4147-A177-3AD203B41FA5}">
                      <a16:colId xmlns:a16="http://schemas.microsoft.com/office/drawing/2014/main" val="925066543"/>
                    </a:ext>
                  </a:extLst>
                </a:gridCol>
                <a:gridCol w="2677669">
                  <a:extLst>
                    <a:ext uri="{9D8B030D-6E8A-4147-A177-3AD203B41FA5}">
                      <a16:colId xmlns:a16="http://schemas.microsoft.com/office/drawing/2014/main" val="2301942453"/>
                    </a:ext>
                  </a:extLst>
                </a:gridCol>
                <a:gridCol w="1901625">
                  <a:extLst>
                    <a:ext uri="{9D8B030D-6E8A-4147-A177-3AD203B41FA5}">
                      <a16:colId xmlns:a16="http://schemas.microsoft.com/office/drawing/2014/main" val="464142999"/>
                    </a:ext>
                  </a:extLst>
                </a:gridCol>
              </a:tblGrid>
              <a:tr h="972866">
                <a:tc>
                  <a:txBody>
                    <a:bodyPr/>
                    <a:lstStyle/>
                    <a:p>
                      <a:pPr algn="ctr">
                        <a:buNone/>
                      </a:pPr>
                      <a:r>
                        <a:rPr lang="en-GB" sz="2200" kern="0">
                          <a:effectLst/>
                        </a:rPr>
                        <a:t>Scenario</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a:effectLst/>
                        </a:rPr>
                        <a:t>Total           Generation Capex</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a:effectLst/>
                        </a:rPr>
                        <a:t>Total           Generation Opex</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a:effectLst/>
                        </a:rPr>
                        <a:t>Total           Grid Capex</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a:effectLst/>
                        </a:rPr>
                        <a:t>Total               investment          required </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a:effectLst/>
                        </a:rPr>
                        <a:t>Average</a:t>
                      </a:r>
                      <a:endParaRPr lang="en-ZA" sz="2200" kern="100">
                        <a:effectLst/>
                      </a:endParaRPr>
                    </a:p>
                    <a:p>
                      <a:pPr algn="ctr">
                        <a:buNone/>
                      </a:pPr>
                      <a:r>
                        <a:rPr lang="en-GB" sz="2200" kern="0">
                          <a:effectLst/>
                        </a:rPr>
                        <a:t>annual</a:t>
                      </a:r>
                      <a:endParaRPr lang="en-ZA" sz="2200" kern="100">
                        <a:effectLst/>
                      </a:endParaRPr>
                    </a:p>
                    <a:p>
                      <a:pPr algn="ctr">
                        <a:buNone/>
                      </a:pPr>
                      <a:r>
                        <a:rPr lang="en-GB" sz="2200" kern="0">
                          <a:effectLst/>
                        </a:rPr>
                        <a:t>investment</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extLst>
                  <a:ext uri="{0D108BD9-81ED-4DB2-BD59-A6C34878D82A}">
                    <a16:rowId xmlns:a16="http://schemas.microsoft.com/office/drawing/2014/main" val="1239483956"/>
                  </a:ext>
                </a:extLst>
              </a:tr>
              <a:tr h="668845">
                <a:tc>
                  <a:txBody>
                    <a:bodyPr/>
                    <a:lstStyle/>
                    <a:p>
                      <a:pPr algn="ctr">
                        <a:buNone/>
                      </a:pPr>
                      <a:r>
                        <a:rPr lang="en-GB" sz="2200" kern="0">
                          <a:effectLst/>
                        </a:rPr>
                        <a:t>Scenario A</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a:effectLst/>
                        </a:rPr>
                        <a:t>R1 651 bln</a:t>
                      </a:r>
                      <a:endParaRPr lang="en-ZA" sz="2200" kern="100">
                        <a:effectLst/>
                      </a:endParaRPr>
                    </a:p>
                    <a:p>
                      <a:pPr algn="ctr">
                        <a:buNone/>
                      </a:pPr>
                      <a:r>
                        <a:rPr lang="en-GB" sz="2200" kern="0">
                          <a:effectLst/>
                        </a:rPr>
                        <a:t> </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a:effectLst/>
                        </a:rPr>
                        <a:t>R1 552 bln</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a:effectLst/>
                        </a:rPr>
                        <a:t>R383 bln</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a:effectLst/>
                        </a:rPr>
                        <a:t>R3 586 bln</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dirty="0">
                          <a:effectLst/>
                          <a:highlight>
                            <a:srgbClr val="FFFF00"/>
                          </a:highlight>
                        </a:rPr>
                        <a:t>R138 </a:t>
                      </a:r>
                      <a:r>
                        <a:rPr lang="en-GB" sz="2200" kern="0" dirty="0" err="1">
                          <a:effectLst/>
                          <a:highlight>
                            <a:srgbClr val="FFFF00"/>
                          </a:highlight>
                        </a:rPr>
                        <a:t>bln</a:t>
                      </a:r>
                      <a:endParaRPr lang="en-ZA" sz="22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extLst>
                  <a:ext uri="{0D108BD9-81ED-4DB2-BD59-A6C34878D82A}">
                    <a16:rowId xmlns:a16="http://schemas.microsoft.com/office/drawing/2014/main" val="1216968030"/>
                  </a:ext>
                </a:extLst>
              </a:tr>
              <a:tr h="668845">
                <a:tc>
                  <a:txBody>
                    <a:bodyPr/>
                    <a:lstStyle/>
                    <a:p>
                      <a:pPr algn="ctr">
                        <a:buNone/>
                      </a:pPr>
                      <a:r>
                        <a:rPr lang="en-GB" sz="2200" kern="0">
                          <a:effectLst/>
                        </a:rPr>
                        <a:t>Scenario B</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a:effectLst/>
                        </a:rPr>
                        <a:t>R1 229 bln</a:t>
                      </a:r>
                      <a:endParaRPr lang="en-ZA" sz="2200" kern="100">
                        <a:effectLst/>
                      </a:endParaRPr>
                    </a:p>
                    <a:p>
                      <a:pPr algn="ctr">
                        <a:buNone/>
                      </a:pPr>
                      <a:r>
                        <a:rPr lang="en-GB" sz="2200" kern="0">
                          <a:effectLst/>
                        </a:rPr>
                        <a:t> </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a:effectLst/>
                        </a:rPr>
                        <a:t>R2 166 bln</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a:effectLst/>
                        </a:rPr>
                        <a:t>R262 bln</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a:effectLst/>
                        </a:rPr>
                        <a:t>R3 657 bln</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dirty="0">
                          <a:effectLst/>
                          <a:highlight>
                            <a:srgbClr val="FFFF00"/>
                          </a:highlight>
                        </a:rPr>
                        <a:t>R141 </a:t>
                      </a:r>
                      <a:r>
                        <a:rPr lang="en-GB" sz="2200" kern="0" dirty="0" err="1">
                          <a:effectLst/>
                          <a:highlight>
                            <a:srgbClr val="FFFF00"/>
                          </a:highlight>
                        </a:rPr>
                        <a:t>bln</a:t>
                      </a:r>
                      <a:endParaRPr lang="en-ZA" sz="22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extLst>
                  <a:ext uri="{0D108BD9-81ED-4DB2-BD59-A6C34878D82A}">
                    <a16:rowId xmlns:a16="http://schemas.microsoft.com/office/drawing/2014/main" val="3784802439"/>
                  </a:ext>
                </a:extLst>
              </a:tr>
              <a:tr h="668845">
                <a:tc>
                  <a:txBody>
                    <a:bodyPr/>
                    <a:lstStyle/>
                    <a:p>
                      <a:pPr algn="ctr">
                        <a:buNone/>
                      </a:pPr>
                      <a:r>
                        <a:rPr lang="en-GB" sz="2200" kern="0">
                          <a:effectLst/>
                        </a:rPr>
                        <a:t>Scenario C</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a:effectLst/>
                        </a:rPr>
                        <a:t>R1 446 bln</a:t>
                      </a:r>
                      <a:endParaRPr lang="en-ZA" sz="2200" kern="100">
                        <a:effectLst/>
                      </a:endParaRPr>
                    </a:p>
                    <a:p>
                      <a:pPr algn="ctr">
                        <a:buNone/>
                      </a:pPr>
                      <a:r>
                        <a:rPr lang="en-GB" sz="2200" kern="0">
                          <a:effectLst/>
                        </a:rPr>
                        <a:t> </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a:effectLst/>
                        </a:rPr>
                        <a:t>R2 490 bln</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a:effectLst/>
                        </a:rPr>
                        <a:t>R231 bln</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a:effectLst/>
                        </a:rPr>
                        <a:t>R4 166 bln</a:t>
                      </a:r>
                      <a:endParaRPr lang="en-ZA" sz="2200" kern="100">
                        <a:effectLs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tc>
                  <a:txBody>
                    <a:bodyPr/>
                    <a:lstStyle/>
                    <a:p>
                      <a:pPr algn="ctr">
                        <a:buNone/>
                      </a:pPr>
                      <a:r>
                        <a:rPr lang="en-GB" sz="2200" kern="0" dirty="0">
                          <a:effectLst/>
                          <a:highlight>
                            <a:srgbClr val="FFFF00"/>
                          </a:highlight>
                        </a:rPr>
                        <a:t>R160 </a:t>
                      </a:r>
                      <a:r>
                        <a:rPr lang="en-GB" sz="2200" kern="0" dirty="0" err="1">
                          <a:effectLst/>
                          <a:highlight>
                            <a:srgbClr val="FFFF00"/>
                          </a:highlight>
                        </a:rPr>
                        <a:t>bln</a:t>
                      </a:r>
                      <a:endParaRPr lang="en-ZA" sz="22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txBody>
                  <a:tcPr marL="124593" marR="124593" marT="0" marB="0"/>
                </a:tc>
                <a:extLst>
                  <a:ext uri="{0D108BD9-81ED-4DB2-BD59-A6C34878D82A}">
                    <a16:rowId xmlns:a16="http://schemas.microsoft.com/office/drawing/2014/main" val="2343840297"/>
                  </a:ext>
                </a:extLst>
              </a:tr>
            </a:tbl>
          </a:graphicData>
        </a:graphic>
      </p:graphicFrame>
      <p:sp>
        <p:nvSpPr>
          <p:cNvPr id="4" name="TextBox 3">
            <a:extLst>
              <a:ext uri="{FF2B5EF4-FFF2-40B4-BE49-F238E27FC236}">
                <a16:creationId xmlns:a16="http://schemas.microsoft.com/office/drawing/2014/main" id="{3A5D2D3A-7BA4-25DF-B0EC-C2907650C225}"/>
              </a:ext>
            </a:extLst>
          </p:cNvPr>
          <p:cNvSpPr txBox="1"/>
          <p:nvPr/>
        </p:nvSpPr>
        <p:spPr>
          <a:xfrm>
            <a:off x="68097" y="4549676"/>
            <a:ext cx="12055801" cy="2308324"/>
          </a:xfrm>
          <a:prstGeom prst="rect">
            <a:avLst/>
          </a:prstGeom>
          <a:noFill/>
        </p:spPr>
        <p:txBody>
          <a:bodyPr wrap="none" rtlCol="0">
            <a:spAutoFit/>
          </a:bodyPr>
          <a:lstStyle/>
          <a:p>
            <a:r>
              <a:rPr lang="en-US" dirty="0"/>
              <a:t>Notes: (a) Most of these kinds of modelling exercises focus on capex, i.e. the cost building an electricity plant, whether</a:t>
            </a:r>
          </a:p>
          <a:p>
            <a:r>
              <a:rPr lang="en-US" dirty="0"/>
              <a:t>RE, or coal, or nuclear. However, a coal plant needs to be fed continuously with coal which is not in the capex – it is in the </a:t>
            </a:r>
          </a:p>
          <a:p>
            <a:r>
              <a:rPr lang="en-US" dirty="0" err="1"/>
              <a:t>opex</a:t>
            </a:r>
            <a:r>
              <a:rPr lang="en-US" dirty="0"/>
              <a:t>. So, both capex and </a:t>
            </a:r>
            <a:r>
              <a:rPr lang="en-US" dirty="0" err="1"/>
              <a:t>opex</a:t>
            </a:r>
            <a:r>
              <a:rPr lang="en-US" dirty="0"/>
              <a:t> must be calculated to arrive at total system investment requirements. Nuclear, solar</a:t>
            </a:r>
          </a:p>
          <a:p>
            <a:r>
              <a:rPr lang="en-US" dirty="0"/>
              <a:t>and wind do not require continuous fuel inputs. Also, there are two kinds of </a:t>
            </a:r>
            <a:r>
              <a:rPr lang="en-US" dirty="0" err="1"/>
              <a:t>opex</a:t>
            </a:r>
            <a:r>
              <a:rPr lang="en-US" dirty="0"/>
              <a:t> costs: Fixed Operations &amp; Maintenance </a:t>
            </a:r>
          </a:p>
          <a:p>
            <a:r>
              <a:rPr lang="en-US" dirty="0"/>
              <a:t>(FOM) and Variable Operations &amp; Maintenance (VOM). FOM is unaffected by output, and VOM is related to output.  </a:t>
            </a:r>
          </a:p>
          <a:p>
            <a:r>
              <a:rPr lang="en-US" dirty="0"/>
              <a:t>(b) Also, usually only generation is taken into account, ignoring the grid costs. (c )  Scenario A (green </a:t>
            </a:r>
            <a:r>
              <a:rPr lang="en-US" dirty="0" err="1"/>
              <a:t>industrialisation</a:t>
            </a:r>
            <a:r>
              <a:rPr lang="en-US" dirty="0"/>
              <a:t>) is </a:t>
            </a:r>
          </a:p>
          <a:p>
            <a:r>
              <a:rPr lang="en-US" dirty="0"/>
              <a:t>the cheapest. Why? No need for paying for the energy input (sun, wind) – this is true for nuclear too. But the capex for</a:t>
            </a:r>
          </a:p>
          <a:p>
            <a:r>
              <a:rPr lang="en-US" dirty="0"/>
              <a:t>RE is much lower than nuclear. </a:t>
            </a:r>
            <a:endParaRPr lang="en-ZA" dirty="0"/>
          </a:p>
        </p:txBody>
      </p:sp>
    </p:spTree>
    <p:extLst>
      <p:ext uri="{BB962C8B-B14F-4D97-AF65-F5344CB8AC3E}">
        <p14:creationId xmlns:p14="http://schemas.microsoft.com/office/powerpoint/2010/main" val="37017167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018BF-245D-8394-7AB1-FA0C5FDFC1E6}"/>
              </a:ext>
            </a:extLst>
          </p:cNvPr>
          <p:cNvSpPr>
            <a:spLocks noGrp="1"/>
          </p:cNvSpPr>
          <p:nvPr>
            <p:ph type="title"/>
          </p:nvPr>
        </p:nvSpPr>
        <p:spPr>
          <a:xfrm>
            <a:off x="533400" y="-67450"/>
            <a:ext cx="10515600" cy="1325563"/>
          </a:xfrm>
        </p:spPr>
        <p:txBody>
          <a:bodyPr/>
          <a:lstStyle/>
          <a:p>
            <a:r>
              <a:rPr lang="en-US" dirty="0"/>
              <a:t>Decommissioning Scenarios:</a:t>
            </a:r>
            <a:endParaRPr lang="en-ZA" dirty="0"/>
          </a:p>
        </p:txBody>
      </p:sp>
      <p:sp>
        <p:nvSpPr>
          <p:cNvPr id="4" name="Rectangle 3">
            <a:extLst>
              <a:ext uri="{FF2B5EF4-FFF2-40B4-BE49-F238E27FC236}">
                <a16:creationId xmlns:a16="http://schemas.microsoft.com/office/drawing/2014/main" id="{F5B9B480-8033-3B06-D94B-E67156F77CD3}"/>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5" name="Content Placeholder 4">
            <a:extLst>
              <a:ext uri="{FF2B5EF4-FFF2-40B4-BE49-F238E27FC236}">
                <a16:creationId xmlns:a16="http://schemas.microsoft.com/office/drawing/2014/main" id="{4E0259F0-3632-2088-C8C8-798B1FCF33D5}"/>
              </a:ext>
            </a:extLst>
          </p:cNvPr>
          <p:cNvPicPr>
            <a:picLocks noGrp="1" noChangeAspect="1"/>
          </p:cNvPicPr>
          <p:nvPr>
            <p:ph idx="1"/>
          </p:nvPr>
        </p:nvPicPr>
        <p:blipFill>
          <a:blip r:embed="rId2"/>
          <a:stretch>
            <a:fillRect/>
          </a:stretch>
        </p:blipFill>
        <p:spPr>
          <a:xfrm>
            <a:off x="0" y="986187"/>
            <a:ext cx="8668947" cy="4524315"/>
          </a:xfrm>
        </p:spPr>
      </p:pic>
      <p:sp>
        <p:nvSpPr>
          <p:cNvPr id="6" name="TextBox 5">
            <a:extLst>
              <a:ext uri="{FF2B5EF4-FFF2-40B4-BE49-F238E27FC236}">
                <a16:creationId xmlns:a16="http://schemas.microsoft.com/office/drawing/2014/main" id="{A54E0D5E-1E9C-A39E-04FF-3DFCC64A3DC2}"/>
              </a:ext>
            </a:extLst>
          </p:cNvPr>
          <p:cNvSpPr txBox="1"/>
          <p:nvPr/>
        </p:nvSpPr>
        <p:spPr>
          <a:xfrm>
            <a:off x="8136857" y="714261"/>
            <a:ext cx="3917547" cy="4524315"/>
          </a:xfrm>
          <a:prstGeom prst="rect">
            <a:avLst/>
          </a:prstGeom>
          <a:noFill/>
        </p:spPr>
        <p:txBody>
          <a:bodyPr wrap="none" rtlCol="0">
            <a:spAutoFit/>
          </a:bodyPr>
          <a:lstStyle/>
          <a:p>
            <a:r>
              <a:rPr lang="en-US" dirty="0"/>
              <a:t>Pathway 1: IRP 2019</a:t>
            </a:r>
          </a:p>
          <a:p>
            <a:endParaRPr lang="en-US" dirty="0"/>
          </a:p>
          <a:p>
            <a:r>
              <a:rPr lang="en-US" dirty="0"/>
              <a:t>Pathway 2: delayed decommissioning</a:t>
            </a:r>
          </a:p>
          <a:p>
            <a:r>
              <a:rPr lang="en-US" dirty="0"/>
              <a:t>relative to Pathway 1</a:t>
            </a:r>
          </a:p>
          <a:p>
            <a:endParaRPr lang="en-US" dirty="0"/>
          </a:p>
          <a:p>
            <a:r>
              <a:rPr lang="en-US" dirty="0"/>
              <a:t>Pathway 3: accelerated </a:t>
            </a:r>
          </a:p>
          <a:p>
            <a:r>
              <a:rPr lang="en-US" dirty="0"/>
              <a:t>Decommissioning relative to</a:t>
            </a:r>
          </a:p>
          <a:p>
            <a:r>
              <a:rPr lang="en-US" dirty="0"/>
              <a:t>Pathway 1</a:t>
            </a:r>
          </a:p>
          <a:p>
            <a:endParaRPr lang="en-US" dirty="0"/>
          </a:p>
          <a:p>
            <a:r>
              <a:rPr lang="en-US" dirty="0"/>
              <a:t>Even though it makes sense to use</a:t>
            </a:r>
          </a:p>
          <a:p>
            <a:r>
              <a:rPr lang="en-US" dirty="0"/>
              <a:t>Pathway 3 to model Scenario A,</a:t>
            </a:r>
          </a:p>
          <a:p>
            <a:r>
              <a:rPr lang="en-US" dirty="0"/>
              <a:t>Pathway 1 was used, which still</a:t>
            </a:r>
          </a:p>
          <a:p>
            <a:r>
              <a:rPr lang="en-US" dirty="0"/>
              <a:t>means closing 9 plants by 2050. </a:t>
            </a:r>
          </a:p>
          <a:p>
            <a:endParaRPr lang="en-US" dirty="0"/>
          </a:p>
          <a:p>
            <a:r>
              <a:rPr lang="en-US" dirty="0"/>
              <a:t>Komati is the first to close, others </a:t>
            </a:r>
          </a:p>
          <a:p>
            <a:r>
              <a:rPr lang="en-US" dirty="0"/>
              <a:t>are winding down (e.g. Hendrina) </a:t>
            </a:r>
            <a:endParaRPr lang="en-ZA" dirty="0"/>
          </a:p>
        </p:txBody>
      </p:sp>
      <p:sp>
        <p:nvSpPr>
          <p:cNvPr id="7" name="TextBox 6">
            <a:extLst>
              <a:ext uri="{FF2B5EF4-FFF2-40B4-BE49-F238E27FC236}">
                <a16:creationId xmlns:a16="http://schemas.microsoft.com/office/drawing/2014/main" id="{8089166B-851B-1941-C542-7708EB7DF502}"/>
              </a:ext>
            </a:extLst>
          </p:cNvPr>
          <p:cNvSpPr txBox="1"/>
          <p:nvPr/>
        </p:nvSpPr>
        <p:spPr>
          <a:xfrm>
            <a:off x="375855" y="5374828"/>
            <a:ext cx="10527626" cy="1323439"/>
          </a:xfrm>
          <a:prstGeom prst="rect">
            <a:avLst/>
          </a:prstGeom>
          <a:noFill/>
        </p:spPr>
        <p:txBody>
          <a:bodyPr wrap="none" rtlCol="0">
            <a:spAutoFit/>
          </a:bodyPr>
          <a:lstStyle/>
          <a:p>
            <a:r>
              <a:rPr lang="en-US" sz="1600" dirty="0"/>
              <a:t>Baseload: best use of a coal plant to ensure longer life is constant level of output 24/7, not at maximum capacity. </a:t>
            </a:r>
          </a:p>
          <a:p>
            <a:r>
              <a:rPr lang="en-US" sz="1600" dirty="0"/>
              <a:t>This is called ‘baseload’. To plan &amp; build a coal plant can take 10 yrs – thus demand for baseload must be assumed </a:t>
            </a:r>
          </a:p>
          <a:p>
            <a:r>
              <a:rPr lang="en-US" sz="1600" dirty="0"/>
              <a:t>well in advance. Hence, supply-driven planning. A RE plant can be planned &amp; commissioned in 2 years. Demand-</a:t>
            </a:r>
          </a:p>
          <a:p>
            <a:r>
              <a:rPr lang="en-US" sz="1600" dirty="0"/>
              <a:t>driven planning therefore becomes possible. </a:t>
            </a:r>
            <a:r>
              <a:rPr lang="en-US" sz="1600" dirty="0" err="1"/>
              <a:t>Baseloadism</a:t>
            </a:r>
            <a:r>
              <a:rPr lang="en-US" sz="1600" dirty="0"/>
              <a:t> falls away. Entire system becomes flexible – supply follows </a:t>
            </a:r>
          </a:p>
          <a:p>
            <a:r>
              <a:rPr lang="en-US" sz="1600" dirty="0"/>
              <a:t>demand. </a:t>
            </a:r>
            <a:endParaRPr lang="en-ZA" sz="1600" dirty="0"/>
          </a:p>
        </p:txBody>
      </p:sp>
    </p:spTree>
    <p:extLst>
      <p:ext uri="{BB962C8B-B14F-4D97-AF65-F5344CB8AC3E}">
        <p14:creationId xmlns:p14="http://schemas.microsoft.com/office/powerpoint/2010/main" val="36901080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CBEBA7-5DE8-1695-3D70-40F3F988BBF3}"/>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3" name="Picture 2">
            <a:extLst>
              <a:ext uri="{FF2B5EF4-FFF2-40B4-BE49-F238E27FC236}">
                <a16:creationId xmlns:a16="http://schemas.microsoft.com/office/drawing/2014/main" id="{733F3F22-5C32-2AA1-01D1-05F1B0887129}"/>
              </a:ext>
            </a:extLst>
          </p:cNvPr>
          <p:cNvPicPr>
            <a:picLocks noChangeAspect="1"/>
          </p:cNvPicPr>
          <p:nvPr/>
        </p:nvPicPr>
        <p:blipFill>
          <a:blip r:embed="rId2"/>
          <a:stretch>
            <a:fillRect/>
          </a:stretch>
        </p:blipFill>
        <p:spPr>
          <a:xfrm>
            <a:off x="154610" y="-94254"/>
            <a:ext cx="11882779" cy="5499229"/>
          </a:xfrm>
          <a:prstGeom prst="rect">
            <a:avLst/>
          </a:prstGeom>
        </p:spPr>
      </p:pic>
      <p:sp>
        <p:nvSpPr>
          <p:cNvPr id="4" name="TextBox 3">
            <a:extLst>
              <a:ext uri="{FF2B5EF4-FFF2-40B4-BE49-F238E27FC236}">
                <a16:creationId xmlns:a16="http://schemas.microsoft.com/office/drawing/2014/main" id="{FC5C4241-4AFE-4908-8C4A-11CBBFC50836}"/>
              </a:ext>
            </a:extLst>
          </p:cNvPr>
          <p:cNvSpPr txBox="1"/>
          <p:nvPr/>
        </p:nvSpPr>
        <p:spPr>
          <a:xfrm>
            <a:off x="342898" y="5404975"/>
            <a:ext cx="11506201" cy="1200329"/>
          </a:xfrm>
          <a:prstGeom prst="rect">
            <a:avLst/>
          </a:prstGeom>
          <a:noFill/>
        </p:spPr>
        <p:txBody>
          <a:bodyPr wrap="square" rtlCol="0">
            <a:spAutoFit/>
          </a:bodyPr>
          <a:lstStyle/>
          <a:p>
            <a:r>
              <a:rPr lang="en-US" sz="1400" dirty="0"/>
              <a:t>Note: Figure 29 reveals the estimated CO2 emissions per scenario. The brackets refer to the emissions targets of South Africa’s National Determined Contribution (NDC) to the UNFCCC process, i.e. between 180 Mt/a and  125 Mt/a by 2030. This diagram shows that only Scenario A (green industrialization) hits the bottom end of the  desired target range by 2030 and nearly net zero by</a:t>
            </a:r>
          </a:p>
          <a:p>
            <a:r>
              <a:rPr lang="en-US" sz="1400" dirty="0"/>
              <a:t>2050 which is the NDC target. Scenario B does not get us close to net zero, and Scenario C does not even hit the bottom end of </a:t>
            </a:r>
          </a:p>
          <a:p>
            <a:r>
              <a:rPr lang="en-US" sz="1600" dirty="0"/>
              <a:t>the 2030 target.</a:t>
            </a:r>
            <a:endParaRPr lang="en-ZA" sz="1600" dirty="0"/>
          </a:p>
        </p:txBody>
      </p:sp>
    </p:spTree>
    <p:extLst>
      <p:ext uri="{BB962C8B-B14F-4D97-AF65-F5344CB8AC3E}">
        <p14:creationId xmlns:p14="http://schemas.microsoft.com/office/powerpoint/2010/main" val="3971059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1">
            <a:extLst>
              <a:ext uri="{FF2B5EF4-FFF2-40B4-BE49-F238E27FC236}">
                <a16:creationId xmlns:a16="http://schemas.microsoft.com/office/drawing/2014/main" id="{869B906F-BCC0-2D02-3234-E31BAA97EECB}"/>
              </a:ext>
            </a:extLst>
          </p:cNvPr>
          <p:cNvPicPr>
            <a:picLocks noGrp="1" noChangeAspect="1"/>
          </p:cNvPicPr>
          <p:nvPr>
            <p:ph idx="1"/>
          </p:nvPr>
        </p:nvPicPr>
        <p:blipFill>
          <a:blip>
            <a:extLst>
              <a:ext uri="{96DAC541-7B7A-43D3-8B79-37D633B846F1}">
                <asvg:svgBlip xmlns:asvg="http://schemas.microsoft.com/office/drawing/2016/SVG/main" r:embed="rId2"/>
              </a:ext>
            </a:extLst>
          </a:blip>
          <a:stretch>
            <a:fillRect/>
          </a:stretch>
        </p:blipFill>
        <p:spPr>
          <a:xfrm>
            <a:off x="198408" y="111604"/>
            <a:ext cx="11835441" cy="6657436"/>
          </a:xfrm>
          <a:prstGeom prst="rect">
            <a:avLst/>
          </a:prstGeom>
        </p:spPr>
      </p:pic>
    </p:spTree>
    <p:extLst>
      <p:ext uri="{BB962C8B-B14F-4D97-AF65-F5344CB8AC3E}">
        <p14:creationId xmlns:p14="http://schemas.microsoft.com/office/powerpoint/2010/main" val="34292062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1">
            <a:extLst>
              <a:ext uri="{FF2B5EF4-FFF2-40B4-BE49-F238E27FC236}">
                <a16:creationId xmlns:a16="http://schemas.microsoft.com/office/drawing/2014/main" id="{44097999-7051-EDE3-476E-A715B8EE0CC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32913" y="94992"/>
            <a:ext cx="11854543" cy="6668016"/>
          </a:xfrm>
          <a:prstGeom prst="rect">
            <a:avLst/>
          </a:prstGeom>
        </p:spPr>
      </p:pic>
    </p:spTree>
    <p:extLst>
      <p:ext uri="{BB962C8B-B14F-4D97-AF65-F5344CB8AC3E}">
        <p14:creationId xmlns:p14="http://schemas.microsoft.com/office/powerpoint/2010/main" val="144353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685E728-A7BA-ADA7-50A3-085C7590C9EC}"/>
              </a:ext>
            </a:extLst>
          </p:cNvPr>
          <p:cNvSpPr>
            <a:spLocks noGrp="1"/>
          </p:cNvSpPr>
          <p:nvPr>
            <p:ph idx="1"/>
          </p:nvPr>
        </p:nvSpPr>
        <p:spPr>
          <a:xfrm>
            <a:off x="2135003" y="1668008"/>
            <a:ext cx="8915400" cy="3777622"/>
          </a:xfrm>
        </p:spPr>
        <p:txBody>
          <a:bodyPr>
            <a:normAutofit fontScale="77500" lnSpcReduction="20000"/>
          </a:bodyPr>
          <a:lstStyle/>
          <a:p>
            <a:pPr marL="0" indent="0">
              <a:buNone/>
            </a:pPr>
            <a:r>
              <a:rPr lang="en-US"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Problem statement</a:t>
            </a:r>
            <a:r>
              <a:rPr lang="en-US" sz="2400" dirty="0">
                <a:effectLst/>
                <a:latin typeface="Calibri" panose="020F0502020204030204" pitchFamily="34" charset="0"/>
                <a:ea typeface="Calibri" panose="020F0502020204030204" pitchFamily="34" charset="0"/>
                <a:cs typeface="Times New Roman" panose="02020603050405020304" pitchFamily="18" charset="0"/>
              </a:rPr>
              <a:t>: “The causes of these crises vary, but at a fundamental level they all share a common feature: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the gross misallocation of capital</a:t>
            </a:r>
            <a:r>
              <a:rPr lang="en-US" sz="2400" dirty="0">
                <a:effectLst/>
                <a:latin typeface="Calibri" panose="020F0502020204030204" pitchFamily="34" charset="0"/>
                <a:ea typeface="Calibri" panose="020F0502020204030204" pitchFamily="34" charset="0"/>
                <a:cs typeface="Times New Roman" panose="02020603050405020304" pitchFamily="18" charset="0"/>
              </a:rPr>
              <a:t>. During the last two decades, much capital was poured into property, fossil fuels and structured financial assets with embedded derivatives. However, relatively little in comparison was invested in renewable energy, energy efficiency, public transportation, sustainable agriculture, ecosystem and biodiversity protection, and land and water conservation.” </a:t>
            </a:r>
            <a:r>
              <a:rPr lang="de-DE"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(UNEP, Green Economy Report, 2011:14)</a:t>
            </a:r>
          </a:p>
          <a:p>
            <a:pPr marL="0" indent="0">
              <a:buNone/>
            </a:pPr>
            <a:endParaRPr lang="de-DE" sz="24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ZA"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The question we hear most often</a:t>
            </a:r>
            <a:r>
              <a:rPr lang="en-ZA" sz="2400" dirty="0">
                <a:effectLst/>
                <a:latin typeface="Calibri" panose="020F0502020204030204" pitchFamily="34" charset="0"/>
                <a:ea typeface="Calibri" panose="020F0502020204030204" pitchFamily="34" charset="0"/>
                <a:cs typeface="Times New Roman" panose="02020603050405020304" pitchFamily="18" charset="0"/>
              </a:rPr>
              <a:t>: why have we not been able to bend the curve? Answer: because we have not paid enough attention to finance in general, and allocation of capital in particular</a:t>
            </a:r>
          </a:p>
          <a:p>
            <a:pPr marL="0" indent="0">
              <a:buNone/>
            </a:pPr>
            <a:r>
              <a:rPr lang="en-ZA" sz="2400" dirty="0">
                <a:latin typeface="Calibri" panose="020F0502020204030204" pitchFamily="34" charset="0"/>
                <a:ea typeface="Calibri" panose="020F0502020204030204" pitchFamily="34" charset="0"/>
                <a:cs typeface="Times New Roman" panose="02020603050405020304" pitchFamily="18" charset="0"/>
              </a:rPr>
              <a:t>Assessment reports and the bulk of the academic literature on sustainability has ignored finance. There is no finance SDG. CGE models exclude finance. Why? Because finance is seen as a mere intermediary. But this is not, in fact, a true reflection of reality. </a:t>
            </a:r>
          </a:p>
          <a:p>
            <a:pPr marL="0" indent="0">
              <a:buNone/>
            </a:pPr>
            <a:endParaRPr lang="en-ZA"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ZA" dirty="0"/>
          </a:p>
        </p:txBody>
      </p:sp>
    </p:spTree>
    <p:extLst>
      <p:ext uri="{BB962C8B-B14F-4D97-AF65-F5344CB8AC3E}">
        <p14:creationId xmlns:p14="http://schemas.microsoft.com/office/powerpoint/2010/main" val="23876831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549FDD-4FAD-8A19-F9AD-E88DB1BC75E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24944" cy="6547104"/>
          </a:xfrm>
          <a:prstGeom prst="rect">
            <a:avLst/>
          </a:prstGeom>
          <a:noFill/>
          <a:ln>
            <a:noFill/>
          </a:ln>
        </p:spPr>
      </p:pic>
      <p:sp>
        <p:nvSpPr>
          <p:cNvPr id="3" name="TextBox 2">
            <a:extLst>
              <a:ext uri="{FF2B5EF4-FFF2-40B4-BE49-F238E27FC236}">
                <a16:creationId xmlns:a16="http://schemas.microsoft.com/office/drawing/2014/main" id="{3E2B0708-EDFC-EA7C-1959-CA462A6EBA39}"/>
              </a:ext>
            </a:extLst>
          </p:cNvPr>
          <p:cNvSpPr txBox="1"/>
          <p:nvPr/>
        </p:nvSpPr>
        <p:spPr>
          <a:xfrm>
            <a:off x="67056" y="6488668"/>
            <a:ext cx="3354957" cy="369332"/>
          </a:xfrm>
          <a:prstGeom prst="rect">
            <a:avLst/>
          </a:prstGeom>
          <a:noFill/>
        </p:spPr>
        <p:txBody>
          <a:bodyPr wrap="none" rtlCol="0">
            <a:spAutoFit/>
          </a:bodyPr>
          <a:lstStyle/>
          <a:p>
            <a:r>
              <a:rPr lang="en-US" dirty="0"/>
              <a:t>(Source: Ronald Marais, NTCSA)</a:t>
            </a:r>
            <a:endParaRPr lang="en-ZA" dirty="0"/>
          </a:p>
        </p:txBody>
      </p:sp>
    </p:spTree>
    <p:extLst>
      <p:ext uri="{BB962C8B-B14F-4D97-AF65-F5344CB8AC3E}">
        <p14:creationId xmlns:p14="http://schemas.microsoft.com/office/powerpoint/2010/main" val="37769027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924DA-1994-6E56-2B38-86E734DF817B}"/>
              </a:ext>
            </a:extLst>
          </p:cNvPr>
          <p:cNvSpPr>
            <a:spLocks noGrp="1"/>
          </p:cNvSpPr>
          <p:nvPr>
            <p:ph type="title"/>
          </p:nvPr>
        </p:nvSpPr>
        <p:spPr/>
        <p:txBody>
          <a:bodyPr/>
          <a:lstStyle/>
          <a:p>
            <a:r>
              <a:rPr lang="en-US" dirty="0"/>
              <a:t>NTCSA: infrastructure</a:t>
            </a:r>
            <a:endParaRPr lang="en-ZA" dirty="0"/>
          </a:p>
        </p:txBody>
      </p:sp>
      <p:sp>
        <p:nvSpPr>
          <p:cNvPr id="3" name="Content Placeholder 2">
            <a:extLst>
              <a:ext uri="{FF2B5EF4-FFF2-40B4-BE49-F238E27FC236}">
                <a16:creationId xmlns:a16="http://schemas.microsoft.com/office/drawing/2014/main" id="{71432556-F960-92E4-F208-A2F96234BE52}"/>
              </a:ext>
            </a:extLst>
          </p:cNvPr>
          <p:cNvSpPr>
            <a:spLocks noGrp="1"/>
          </p:cNvSpPr>
          <p:nvPr>
            <p:ph idx="1"/>
          </p:nvPr>
        </p:nvSpPr>
        <p:spPr>
          <a:xfrm>
            <a:off x="838200" y="1453896"/>
            <a:ext cx="10515600" cy="4723067"/>
          </a:xfrm>
        </p:spPr>
        <p:txBody>
          <a:bodyPr>
            <a:normAutofit/>
          </a:bodyPr>
          <a:lstStyle/>
          <a:p>
            <a:pPr lvl="0"/>
            <a:r>
              <a:rPr lang="en-US" dirty="0"/>
              <a:t>33 199 km of high-voltage transmission lines – TDP: 14 400</a:t>
            </a:r>
            <a:endParaRPr lang="en-ZA" dirty="0"/>
          </a:p>
          <a:p>
            <a:pPr lvl="0"/>
            <a:r>
              <a:rPr lang="en-US" dirty="0"/>
              <a:t>159 384 MVA of three-phase transformer capacity - </a:t>
            </a:r>
            <a:endParaRPr lang="en-ZA" dirty="0"/>
          </a:p>
          <a:p>
            <a:pPr lvl="0"/>
            <a:r>
              <a:rPr lang="en-US" dirty="0"/>
              <a:t>169 transmission sub-stations</a:t>
            </a:r>
            <a:endParaRPr lang="en-ZA" dirty="0"/>
          </a:p>
          <a:p>
            <a:pPr lvl="0"/>
            <a:r>
              <a:rPr lang="en-US" dirty="0"/>
              <a:t>374 long-distance transmission lines that make up the national grid that all of South Africa depends on for electricity supply</a:t>
            </a:r>
            <a:endParaRPr lang="en-ZA" dirty="0"/>
          </a:p>
          <a:p>
            <a:pPr lvl="0"/>
            <a:r>
              <a:rPr lang="en-US" dirty="0"/>
              <a:t>332 generation projects underway, that will generate 31 GW that, in turn, will require grid connections by 2030</a:t>
            </a:r>
            <a:endParaRPr lang="en-ZA" dirty="0"/>
          </a:p>
          <a:p>
            <a:r>
              <a:rPr lang="en-ZA" sz="1000" dirty="0"/>
              <a:t>Source: Eskom (2026) </a:t>
            </a:r>
            <a:r>
              <a:rPr lang="en-ZA" sz="1000" i="1" dirty="0"/>
              <a:t>State of the System – 2026 Winter Outlook Briefing</a:t>
            </a:r>
            <a:r>
              <a:rPr lang="en-ZA" sz="1000" dirty="0"/>
              <a:t>. </a:t>
            </a:r>
            <a:r>
              <a:rPr lang="en-ZA" sz="1000" u="sng" dirty="0">
                <a:hlinkClick r:id="rId2"/>
              </a:rPr>
              <a:t>https://www.eskom.co.za/wp-content/uploads/2026/04/State-of-the-System-%E2%80%93-Winter-Outlook-Briefing-2026.pdf?utm_source=chatgpt.com</a:t>
            </a:r>
            <a:r>
              <a:rPr lang="en-ZA" sz="1000" dirty="0"/>
              <a:t> [Accessed: 19 July 2026]</a:t>
            </a:r>
          </a:p>
          <a:p>
            <a:endParaRPr lang="en-ZA" dirty="0"/>
          </a:p>
        </p:txBody>
      </p:sp>
    </p:spTree>
    <p:extLst>
      <p:ext uri="{BB962C8B-B14F-4D97-AF65-F5344CB8AC3E}">
        <p14:creationId xmlns:p14="http://schemas.microsoft.com/office/powerpoint/2010/main" val="18089131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F8384-3491-C75E-4505-DF4DB3895BAB}"/>
              </a:ext>
            </a:extLst>
          </p:cNvPr>
          <p:cNvSpPr>
            <a:spLocks noGrp="1"/>
          </p:cNvSpPr>
          <p:nvPr>
            <p:ph type="title"/>
          </p:nvPr>
        </p:nvSpPr>
        <p:spPr/>
        <p:txBody>
          <a:bodyPr/>
          <a:lstStyle/>
          <a:p>
            <a:r>
              <a:rPr lang="en-US" dirty="0"/>
              <a:t>NTCSA: approved financials</a:t>
            </a:r>
            <a:endParaRPr lang="en-ZA" dirty="0"/>
          </a:p>
        </p:txBody>
      </p:sp>
      <p:sp>
        <p:nvSpPr>
          <p:cNvPr id="3" name="Content Placeholder 2">
            <a:extLst>
              <a:ext uri="{FF2B5EF4-FFF2-40B4-BE49-F238E27FC236}">
                <a16:creationId xmlns:a16="http://schemas.microsoft.com/office/drawing/2014/main" id="{B609F168-663E-2067-B78B-726AFC8394E2}"/>
              </a:ext>
            </a:extLst>
          </p:cNvPr>
          <p:cNvSpPr>
            <a:spLocks noGrp="1"/>
          </p:cNvSpPr>
          <p:nvPr>
            <p:ph idx="1"/>
          </p:nvPr>
        </p:nvSpPr>
        <p:spPr/>
        <p:txBody>
          <a:bodyPr>
            <a:normAutofit fontScale="85000" lnSpcReduction="10000"/>
          </a:bodyPr>
          <a:lstStyle/>
          <a:p>
            <a:pPr marL="0" indent="0">
              <a:buNone/>
            </a:pPr>
            <a:r>
              <a:rPr lang="en-US" dirty="0"/>
              <a:t>NERSA approved financials for the year 2026: </a:t>
            </a:r>
            <a:endParaRPr lang="en-ZA" dirty="0"/>
          </a:p>
          <a:p>
            <a:pPr lvl="0"/>
            <a:r>
              <a:rPr lang="en-US" dirty="0"/>
              <a:t>Revenue generated from sale of electricity to Eskom Distribution (who supply the municipalities), major energy users, traders, Southern African utilities and metropolitan governments: R112 billion, R138 billion and R169 billion respectively for FY2026, FY2027 and FY2028. </a:t>
            </a:r>
            <a:endParaRPr lang="en-ZA" dirty="0"/>
          </a:p>
          <a:p>
            <a:pPr lvl="0"/>
            <a:r>
              <a:rPr lang="en-US" dirty="0"/>
              <a:t>Capex: R20 billion, R36 billion and R39 billion respectively for FY2026, FY2027 and FY2028 to cover strengthening and expansion (R75.8 billion), asset replacement/refurbishment (R15.3 billion), EIAs and servitudes (R3.6 billion), production equipment (R1.3 billion).  </a:t>
            </a:r>
            <a:endParaRPr lang="en-ZA" dirty="0"/>
          </a:p>
          <a:p>
            <a:pPr lvl="0"/>
            <a:r>
              <a:rPr lang="en-US" dirty="0"/>
              <a:t>Return on Assets (</a:t>
            </a:r>
            <a:r>
              <a:rPr lang="en-US" dirty="0" err="1"/>
              <a:t>RoA</a:t>
            </a:r>
            <a:r>
              <a:rPr lang="en-US" dirty="0"/>
              <a:t>): R4.4 billion, R6.9 billion and R10.1 billion respectively for FY2026, FY2027 and FY2028.</a:t>
            </a:r>
            <a:endParaRPr lang="en-ZA" dirty="0"/>
          </a:p>
          <a:p>
            <a:pPr lvl="0"/>
            <a:r>
              <a:rPr lang="en-US" dirty="0"/>
              <a:t>Number of employees: around 4500</a:t>
            </a:r>
            <a:endParaRPr lang="en-ZA" dirty="0"/>
          </a:p>
          <a:p>
            <a:pPr marL="0" indent="0">
              <a:buNone/>
            </a:pPr>
            <a:r>
              <a:rPr lang="en-US" sz="1600" dirty="0"/>
              <a:t>(</a:t>
            </a:r>
            <a:r>
              <a:rPr lang="en-US" sz="1600" dirty="0" err="1"/>
              <a:t>Source:National</a:t>
            </a:r>
            <a:r>
              <a:rPr lang="en-US" sz="1600" dirty="0"/>
              <a:t> Energy Regulator of South Africa (2025) </a:t>
            </a:r>
            <a:r>
              <a:rPr lang="en-US" sz="1600" i="1" dirty="0"/>
              <a:t>In the matter regarding The National Transmission Company South Africa (NTCSA) Multi-Year Price Determination (MYPD6) Revenue Application. </a:t>
            </a:r>
            <a:r>
              <a:rPr lang="en-US" sz="1600" u="sng" dirty="0">
                <a:hlinkClick r:id="rId2"/>
              </a:rPr>
              <a:t>https://www.nersa.org.za/files/files/2025/06/MYPD6DecisionandReasonsforDeision-NTCSA.pdf</a:t>
            </a:r>
            <a:r>
              <a:rPr lang="en-ZA" sz="1600" dirty="0"/>
              <a:t> </a:t>
            </a:r>
            <a:r>
              <a:rPr lang="en-US" sz="1600" dirty="0"/>
              <a:t>[Accessed: 19 July 2026])</a:t>
            </a:r>
            <a:endParaRPr lang="en-ZA" sz="1600" dirty="0"/>
          </a:p>
          <a:p>
            <a:endParaRPr lang="en-ZA" dirty="0"/>
          </a:p>
        </p:txBody>
      </p:sp>
    </p:spTree>
    <p:extLst>
      <p:ext uri="{BB962C8B-B14F-4D97-AF65-F5344CB8AC3E}">
        <p14:creationId xmlns:p14="http://schemas.microsoft.com/office/powerpoint/2010/main" val="28077777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C5657-D869-2996-0F1D-B7980A4F3813}"/>
              </a:ext>
            </a:extLst>
          </p:cNvPr>
          <p:cNvSpPr>
            <a:spLocks noGrp="1"/>
          </p:cNvSpPr>
          <p:nvPr>
            <p:ph type="title"/>
          </p:nvPr>
        </p:nvSpPr>
        <p:spPr/>
        <p:txBody>
          <a:bodyPr/>
          <a:lstStyle/>
          <a:p>
            <a:r>
              <a:rPr lang="en-US" dirty="0"/>
              <a:t>Transmission Development Plan</a:t>
            </a:r>
            <a:endParaRPr lang="en-ZA" dirty="0"/>
          </a:p>
        </p:txBody>
      </p:sp>
      <p:sp>
        <p:nvSpPr>
          <p:cNvPr id="3" name="Content Placeholder 2">
            <a:extLst>
              <a:ext uri="{FF2B5EF4-FFF2-40B4-BE49-F238E27FC236}">
                <a16:creationId xmlns:a16="http://schemas.microsoft.com/office/drawing/2014/main" id="{0978C510-506F-03B9-AD91-570D1A544037}"/>
              </a:ext>
            </a:extLst>
          </p:cNvPr>
          <p:cNvSpPr>
            <a:spLocks noGrp="1"/>
          </p:cNvSpPr>
          <p:nvPr>
            <p:ph idx="1"/>
          </p:nvPr>
        </p:nvSpPr>
        <p:spPr/>
        <p:txBody>
          <a:bodyPr>
            <a:normAutofit/>
          </a:bodyPr>
          <a:lstStyle/>
          <a:p>
            <a:r>
              <a:rPr lang="en-US" dirty="0"/>
              <a:t>TDP targets: 14 400 Kms of lines and 271 transformers need to be constructed between 2025 and 2034. </a:t>
            </a:r>
          </a:p>
          <a:p>
            <a:r>
              <a:rPr lang="en-US" dirty="0"/>
              <a:t>Annual average:1400 Kms of lines. FY 2023/24: 74 Kms of lines built. FY 2024/25: 293 Kms built. Target for FY 2025/26: 423 kms, but 270.8 Kms built. </a:t>
            </a:r>
          </a:p>
          <a:p>
            <a:r>
              <a:rPr lang="en-US" dirty="0"/>
              <a:t>Targets for FY 2027/28, FY 2028/29 and FY2029/2030 are 550, 1662 and 2122. </a:t>
            </a:r>
          </a:p>
          <a:p>
            <a:r>
              <a:rPr lang="en-US" dirty="0"/>
              <a:t>Total by 2030: 4604.8 Kms - just below TDP targets and this is what is required to connect the 31 GW of renewables with BQs. </a:t>
            </a:r>
            <a:endParaRPr lang="en-ZA" dirty="0"/>
          </a:p>
          <a:p>
            <a:pPr marL="0" indent="0">
              <a:buNone/>
            </a:pPr>
            <a:r>
              <a:rPr lang="en-US" sz="1000" dirty="0"/>
              <a:t> (Source: Eskom - State of the System, op. cit. )</a:t>
            </a:r>
            <a:endParaRPr lang="en-ZA" sz="1000" dirty="0"/>
          </a:p>
          <a:p>
            <a:endParaRPr lang="en-ZA" dirty="0"/>
          </a:p>
        </p:txBody>
      </p:sp>
    </p:spTree>
    <p:extLst>
      <p:ext uri="{BB962C8B-B14F-4D97-AF65-F5344CB8AC3E}">
        <p14:creationId xmlns:p14="http://schemas.microsoft.com/office/powerpoint/2010/main" val="12181805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B3089-6ACF-0130-2041-B68A23C432F7}"/>
              </a:ext>
            </a:extLst>
          </p:cNvPr>
          <p:cNvSpPr>
            <a:spLocks noGrp="1"/>
          </p:cNvSpPr>
          <p:nvPr>
            <p:ph type="title"/>
          </p:nvPr>
        </p:nvSpPr>
        <p:spPr/>
        <p:txBody>
          <a:bodyPr/>
          <a:lstStyle/>
          <a:p>
            <a:r>
              <a:rPr lang="en-US" dirty="0"/>
              <a:t>Investment</a:t>
            </a:r>
            <a:endParaRPr lang="en-ZA" dirty="0"/>
          </a:p>
        </p:txBody>
      </p:sp>
      <p:sp>
        <p:nvSpPr>
          <p:cNvPr id="3" name="Content Placeholder 2">
            <a:extLst>
              <a:ext uri="{FF2B5EF4-FFF2-40B4-BE49-F238E27FC236}">
                <a16:creationId xmlns:a16="http://schemas.microsoft.com/office/drawing/2014/main" id="{A10F0F23-BF87-155C-17D5-B294E935FAB3}"/>
              </a:ext>
            </a:extLst>
          </p:cNvPr>
          <p:cNvSpPr>
            <a:spLocks noGrp="1"/>
          </p:cNvSpPr>
          <p:nvPr>
            <p:ph idx="1"/>
          </p:nvPr>
        </p:nvSpPr>
        <p:spPr/>
        <p:txBody>
          <a:bodyPr>
            <a:normAutofit/>
          </a:bodyPr>
          <a:lstStyle/>
          <a:p>
            <a:r>
              <a:rPr lang="en-US" dirty="0"/>
              <a:t>TDP is costed at R400 billion (14 500 kms of lines plus 210 transformers), and given that around </a:t>
            </a:r>
          </a:p>
          <a:p>
            <a:r>
              <a:rPr lang="en-US" dirty="0"/>
              <a:t>5000 kms of lines plus 87 transformers planned for 2025-2029/30 (i.e. one third of the total)</a:t>
            </a:r>
          </a:p>
          <a:p>
            <a:r>
              <a:rPr lang="en-US" dirty="0"/>
              <a:t>Therefore: NTCSA’s expected capex for this period should be between R150 and R175 billion, i.e. R30-R35 billion per annum.</a:t>
            </a:r>
          </a:p>
          <a:p>
            <a:r>
              <a:rPr lang="en-US" dirty="0"/>
              <a:t> 2026 State of the System report: 7.7 GW of the new 31 GW already operational, 5.7 GW is being executed, 2.8 GW have Budget Quotes (which means they are approved for execution), and 15.4 GW are what NTCSA refers to as in “BQ Development”.  </a:t>
            </a:r>
            <a:endParaRPr lang="en-ZA" dirty="0"/>
          </a:p>
          <a:p>
            <a:pPr marL="0" indent="0">
              <a:buNone/>
            </a:pPr>
            <a:r>
              <a:rPr lang="en-US" dirty="0"/>
              <a:t> </a:t>
            </a:r>
            <a:endParaRPr lang="en-ZA" dirty="0"/>
          </a:p>
          <a:p>
            <a:endParaRPr lang="en-ZA" dirty="0"/>
          </a:p>
        </p:txBody>
      </p:sp>
    </p:spTree>
    <p:extLst>
      <p:ext uri="{BB962C8B-B14F-4D97-AF65-F5344CB8AC3E}">
        <p14:creationId xmlns:p14="http://schemas.microsoft.com/office/powerpoint/2010/main" val="3473265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1">
            <a:extLst>
              <a:ext uri="{FF2B5EF4-FFF2-40B4-BE49-F238E27FC236}">
                <a16:creationId xmlns:a16="http://schemas.microsoft.com/office/drawing/2014/main" id="{29979EF0-FC8D-9F1D-62F7-4FFB4894997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43941" y="643467"/>
            <a:ext cx="9904117" cy="5571066"/>
          </a:xfrm>
          <a:prstGeom prst="rect">
            <a:avLst/>
          </a:prstGeom>
        </p:spPr>
      </p:pic>
      <p:sp>
        <p:nvSpPr>
          <p:cNvPr id="5" name="TextBox 4">
            <a:extLst>
              <a:ext uri="{FF2B5EF4-FFF2-40B4-BE49-F238E27FC236}">
                <a16:creationId xmlns:a16="http://schemas.microsoft.com/office/drawing/2014/main" id="{44588D81-A8E9-AD70-63A8-277F9FC7A136}"/>
              </a:ext>
            </a:extLst>
          </p:cNvPr>
          <p:cNvSpPr txBox="1"/>
          <p:nvPr/>
        </p:nvSpPr>
        <p:spPr>
          <a:xfrm>
            <a:off x="666929" y="6084534"/>
            <a:ext cx="3087384" cy="369332"/>
          </a:xfrm>
          <a:prstGeom prst="rect">
            <a:avLst/>
          </a:prstGeom>
          <a:noFill/>
        </p:spPr>
        <p:txBody>
          <a:bodyPr wrap="none" rtlCol="0">
            <a:spAutoFit/>
          </a:bodyPr>
          <a:lstStyle/>
          <a:p>
            <a:r>
              <a:rPr lang="en-US" dirty="0"/>
              <a:t>Source: Ronald Marais, 2026)</a:t>
            </a:r>
            <a:endParaRPr lang="en-ZA" dirty="0"/>
          </a:p>
        </p:txBody>
      </p:sp>
    </p:spTree>
    <p:extLst>
      <p:ext uri="{BB962C8B-B14F-4D97-AF65-F5344CB8AC3E}">
        <p14:creationId xmlns:p14="http://schemas.microsoft.com/office/powerpoint/2010/main" val="3988434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1B553350-1B26-C41C-15BF-B0A411BB315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43941" y="643467"/>
            <a:ext cx="9904117" cy="5571066"/>
          </a:xfrm>
          <a:prstGeom prst="rect">
            <a:avLst/>
          </a:prstGeom>
        </p:spPr>
      </p:pic>
      <p:sp>
        <p:nvSpPr>
          <p:cNvPr id="4" name="TextBox 3">
            <a:extLst>
              <a:ext uri="{FF2B5EF4-FFF2-40B4-BE49-F238E27FC236}">
                <a16:creationId xmlns:a16="http://schemas.microsoft.com/office/drawing/2014/main" id="{2ED49910-C9D8-A650-C871-A3BA028438AA}"/>
              </a:ext>
            </a:extLst>
          </p:cNvPr>
          <p:cNvSpPr txBox="1"/>
          <p:nvPr/>
        </p:nvSpPr>
        <p:spPr>
          <a:xfrm>
            <a:off x="666929" y="6084534"/>
            <a:ext cx="3087384" cy="369332"/>
          </a:xfrm>
          <a:prstGeom prst="rect">
            <a:avLst/>
          </a:prstGeom>
          <a:noFill/>
        </p:spPr>
        <p:txBody>
          <a:bodyPr wrap="none" rtlCol="0">
            <a:spAutoFit/>
          </a:bodyPr>
          <a:lstStyle/>
          <a:p>
            <a:r>
              <a:rPr lang="en-US" dirty="0"/>
              <a:t>Source: Ronald Marais, 2026)</a:t>
            </a:r>
            <a:endParaRPr lang="en-ZA" dirty="0"/>
          </a:p>
        </p:txBody>
      </p:sp>
    </p:spTree>
    <p:extLst>
      <p:ext uri="{BB962C8B-B14F-4D97-AF65-F5344CB8AC3E}">
        <p14:creationId xmlns:p14="http://schemas.microsoft.com/office/powerpoint/2010/main" val="20918265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8397C63-2EBE-9777-CFDC-8D40A1BD2FF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0726"/>
          <a:stretch>
            <a:fillRect/>
          </a:stretch>
        </p:blipFill>
        <p:spPr bwMode="auto">
          <a:xfrm>
            <a:off x="643467" y="997624"/>
            <a:ext cx="10905066" cy="4862751"/>
          </a:xfrm>
          <a:prstGeom prst="rect">
            <a:avLst/>
          </a:prstGeom>
          <a:noFill/>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D23F5B39-2BAF-2868-E409-EE27C446E92A}"/>
              </a:ext>
            </a:extLst>
          </p:cNvPr>
          <p:cNvSpPr txBox="1"/>
          <p:nvPr/>
        </p:nvSpPr>
        <p:spPr>
          <a:xfrm>
            <a:off x="643467" y="5934491"/>
            <a:ext cx="3087384" cy="369332"/>
          </a:xfrm>
          <a:prstGeom prst="rect">
            <a:avLst/>
          </a:prstGeom>
          <a:noFill/>
        </p:spPr>
        <p:txBody>
          <a:bodyPr wrap="none" rtlCol="0">
            <a:spAutoFit/>
          </a:bodyPr>
          <a:lstStyle/>
          <a:p>
            <a:r>
              <a:rPr lang="en-US" dirty="0"/>
              <a:t>Source: Ronald Marais, 2026)</a:t>
            </a:r>
            <a:endParaRPr lang="en-ZA" dirty="0"/>
          </a:p>
        </p:txBody>
      </p:sp>
    </p:spTree>
    <p:extLst>
      <p:ext uri="{BB962C8B-B14F-4D97-AF65-F5344CB8AC3E}">
        <p14:creationId xmlns:p14="http://schemas.microsoft.com/office/powerpoint/2010/main" val="24297760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4D8B6-4F24-1D5F-38C4-EBF715DEE602}"/>
              </a:ext>
            </a:extLst>
          </p:cNvPr>
          <p:cNvSpPr>
            <a:spLocks noGrp="1"/>
          </p:cNvSpPr>
          <p:nvPr>
            <p:ph type="title"/>
          </p:nvPr>
        </p:nvSpPr>
        <p:spPr/>
        <p:txBody>
          <a:bodyPr/>
          <a:lstStyle/>
          <a:p>
            <a:r>
              <a:rPr lang="en-US" dirty="0"/>
              <a:t>Unbundling</a:t>
            </a:r>
            <a:endParaRPr lang="en-ZA" dirty="0"/>
          </a:p>
        </p:txBody>
      </p:sp>
      <p:sp>
        <p:nvSpPr>
          <p:cNvPr id="3" name="Content Placeholder 2">
            <a:extLst>
              <a:ext uri="{FF2B5EF4-FFF2-40B4-BE49-F238E27FC236}">
                <a16:creationId xmlns:a16="http://schemas.microsoft.com/office/drawing/2014/main" id="{D902493A-A48A-DBAB-ACFD-39D6748FCEDE}"/>
              </a:ext>
            </a:extLst>
          </p:cNvPr>
          <p:cNvSpPr>
            <a:spLocks noGrp="1"/>
          </p:cNvSpPr>
          <p:nvPr>
            <p:ph idx="1"/>
          </p:nvPr>
        </p:nvSpPr>
        <p:spPr/>
        <p:txBody>
          <a:bodyPr/>
          <a:lstStyle/>
          <a:p>
            <a:r>
              <a:rPr lang="en-US" dirty="0"/>
              <a:t>Eskom Roadmap 2019</a:t>
            </a:r>
          </a:p>
          <a:p>
            <a:r>
              <a:rPr lang="en-US" dirty="0"/>
              <a:t>NTCSA established: 2024</a:t>
            </a:r>
          </a:p>
          <a:p>
            <a:r>
              <a:rPr lang="en-US" dirty="0"/>
              <a:t>ERAA: 2025 – establishment of the TSO by 2030</a:t>
            </a:r>
          </a:p>
          <a:p>
            <a:r>
              <a:rPr lang="en-US" dirty="0"/>
              <a:t>End 2025: Eskom/DEE position – NTCSA remains Eskom subsidiary with the assets, new entity created as TSO (no assets)</a:t>
            </a:r>
          </a:p>
          <a:p>
            <a:r>
              <a:rPr lang="en-US" dirty="0"/>
              <a:t>SONA in Feb 2026: TSO must be “fully independent” (i.e. with assets), ERTT established, and final report completed</a:t>
            </a:r>
          </a:p>
          <a:p>
            <a:pPr marL="0" indent="0">
              <a:buNone/>
            </a:pPr>
            <a:endParaRPr lang="en-ZA" dirty="0"/>
          </a:p>
        </p:txBody>
      </p:sp>
    </p:spTree>
    <p:extLst>
      <p:ext uri="{BB962C8B-B14F-4D97-AF65-F5344CB8AC3E}">
        <p14:creationId xmlns:p14="http://schemas.microsoft.com/office/powerpoint/2010/main" val="23617224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6E274-2B84-CB47-491A-99A2B29FCDD4}"/>
              </a:ext>
            </a:extLst>
          </p:cNvPr>
          <p:cNvSpPr>
            <a:spLocks noGrp="1"/>
          </p:cNvSpPr>
          <p:nvPr>
            <p:ph type="title"/>
          </p:nvPr>
        </p:nvSpPr>
        <p:spPr/>
        <p:txBody>
          <a:bodyPr/>
          <a:lstStyle/>
          <a:p>
            <a:r>
              <a:rPr lang="en-US" dirty="0"/>
              <a:t>Unbundling options:</a:t>
            </a:r>
            <a:endParaRPr lang="en-ZA" dirty="0"/>
          </a:p>
        </p:txBody>
      </p:sp>
      <p:sp>
        <p:nvSpPr>
          <p:cNvPr id="3" name="Content Placeholder 2">
            <a:extLst>
              <a:ext uri="{FF2B5EF4-FFF2-40B4-BE49-F238E27FC236}">
                <a16:creationId xmlns:a16="http://schemas.microsoft.com/office/drawing/2014/main" id="{C6DB7CEE-E1D1-BE76-C35E-09F3662088C2}"/>
              </a:ext>
            </a:extLst>
          </p:cNvPr>
          <p:cNvSpPr>
            <a:spLocks noGrp="1"/>
          </p:cNvSpPr>
          <p:nvPr>
            <p:ph idx="1"/>
          </p:nvPr>
        </p:nvSpPr>
        <p:spPr/>
        <p:txBody>
          <a:bodyPr>
            <a:normAutofit/>
          </a:bodyPr>
          <a:lstStyle/>
          <a:p>
            <a:r>
              <a:rPr lang="en-US" dirty="0"/>
              <a:t>Eskom’s ISO model: NTSCA remains asset owner &amp; Eskom subsidiary, with a separate ISO (SO, MO, CPA)</a:t>
            </a:r>
          </a:p>
          <a:p>
            <a:r>
              <a:rPr lang="en-US" dirty="0"/>
              <a:t>TSO model: NTCSA is converted into the TSO, (SO, MO, CPA, transmitter, asset owner)</a:t>
            </a:r>
          </a:p>
          <a:p>
            <a:r>
              <a:rPr lang="en-US" dirty="0"/>
              <a:t>TSO plus ISO: TSO is just an ISO (SO + MO), with 1 or 2 entities in future for the CPA, and asset owner. </a:t>
            </a:r>
          </a:p>
          <a:p>
            <a:r>
              <a:rPr lang="en-US" dirty="0"/>
              <a:t>Key issues: Eskom must not be left worse off, and TSO must not be burdened with debt</a:t>
            </a:r>
          </a:p>
          <a:p>
            <a:r>
              <a:rPr lang="en-US" dirty="0"/>
              <a:t>Assets valued at anything between R80 and R140 billion.  </a:t>
            </a:r>
          </a:p>
          <a:p>
            <a:r>
              <a:rPr lang="en-US" dirty="0"/>
              <a:t>No matter which option, key issue is tariff reform</a:t>
            </a:r>
            <a:endParaRPr lang="en-ZA" dirty="0"/>
          </a:p>
        </p:txBody>
      </p:sp>
    </p:spTree>
    <p:extLst>
      <p:ext uri="{BB962C8B-B14F-4D97-AF65-F5344CB8AC3E}">
        <p14:creationId xmlns:p14="http://schemas.microsoft.com/office/powerpoint/2010/main" val="257756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lide2" descr="TimeSeriesView">
            <a:extLst>
              <a:ext uri="{FF2B5EF4-FFF2-40B4-BE49-F238E27FC236}">
                <a16:creationId xmlns:a16="http://schemas.microsoft.com/office/drawing/2014/main" id="{F627FB30-356B-4C7D-855D-33F863EAD7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7" name="slide2" descr="TimeSeriesView">
            <a:extLst>
              <a:ext uri="{FF2B5EF4-FFF2-40B4-BE49-F238E27FC236}">
                <a16:creationId xmlns:a16="http://schemas.microsoft.com/office/drawing/2014/main" id="{F627FB30-356B-4C7D-855D-33F863EAD7C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612" t="53213" b="18935"/>
          <a:stretch/>
        </p:blipFill>
        <p:spPr>
          <a:xfrm>
            <a:off x="1461626" y="1868129"/>
            <a:ext cx="10369629" cy="3814915"/>
          </a:xfrm>
          <a:prstGeom prst="rect">
            <a:avLst/>
          </a:prstGeom>
        </p:spPr>
      </p:pic>
      <p:sp>
        <p:nvSpPr>
          <p:cNvPr id="2" name="TextBox 1">
            <a:extLst>
              <a:ext uri="{FF2B5EF4-FFF2-40B4-BE49-F238E27FC236}">
                <a16:creationId xmlns:a16="http://schemas.microsoft.com/office/drawing/2014/main" id="{8752BC9C-3E77-6309-C2FC-1C6BF440E6D2}"/>
              </a:ext>
            </a:extLst>
          </p:cNvPr>
          <p:cNvSpPr txBox="1"/>
          <p:nvPr/>
        </p:nvSpPr>
        <p:spPr>
          <a:xfrm>
            <a:off x="9173497" y="174842"/>
            <a:ext cx="1612942" cy="307777"/>
          </a:xfrm>
          <a:prstGeom prst="rect">
            <a:avLst/>
          </a:prstGeom>
          <a:noFill/>
        </p:spPr>
        <p:txBody>
          <a:bodyPr wrap="none" rtlCol="0">
            <a:spAutoFit/>
          </a:bodyPr>
          <a:lstStyle/>
          <a:p>
            <a:r>
              <a:rPr lang="en-US" sz="1400" b="1" dirty="0"/>
              <a:t>Source: FSB 2021</a:t>
            </a:r>
            <a:endParaRPr lang="en-ZA" sz="1400" b="1" dirty="0"/>
          </a:p>
        </p:txBody>
      </p:sp>
      <p:sp>
        <p:nvSpPr>
          <p:cNvPr id="4" name="TextBox 3">
            <a:extLst>
              <a:ext uri="{FF2B5EF4-FFF2-40B4-BE49-F238E27FC236}">
                <a16:creationId xmlns:a16="http://schemas.microsoft.com/office/drawing/2014/main" id="{14E9B743-0CCD-0748-343C-1BDE7C342DF7}"/>
              </a:ext>
            </a:extLst>
          </p:cNvPr>
          <p:cNvSpPr txBox="1"/>
          <p:nvPr/>
        </p:nvSpPr>
        <p:spPr>
          <a:xfrm rot="20406907">
            <a:off x="1461626" y="1868129"/>
            <a:ext cx="9969910" cy="646331"/>
          </a:xfrm>
          <a:prstGeom prst="rect">
            <a:avLst/>
          </a:prstGeom>
          <a:noFill/>
        </p:spPr>
        <p:txBody>
          <a:bodyPr wrap="square" rtlCol="0">
            <a:spAutoFit/>
          </a:bodyPr>
          <a:lstStyle/>
          <a:p>
            <a:r>
              <a:rPr lang="en-US" sz="3600" b="1" dirty="0">
                <a:solidFill>
                  <a:srgbClr val="FF0000"/>
                </a:solidFill>
                <a:latin typeface="Dreaming Outloud Pro" panose="020B0604020202020204" pitchFamily="66" charset="0"/>
                <a:cs typeface="Dreaming Outloud Pro" panose="020B0604020202020204" pitchFamily="66" charset="0"/>
              </a:rPr>
              <a:t>Finance has decoupled from the real economy</a:t>
            </a:r>
            <a:endParaRPr lang="en-ZA" sz="3600" b="1" dirty="0">
              <a:solidFill>
                <a:srgbClr val="FF0000"/>
              </a:solidFill>
              <a:latin typeface="Dreaming Outloud Pro" panose="020B0604020202020204" pitchFamily="66" charset="0"/>
              <a:cs typeface="Dreaming Outloud Pro" panose="020B0604020202020204" pitchFamily="66" charset="0"/>
            </a:endParaRPr>
          </a:p>
        </p:txBody>
      </p:sp>
    </p:spTree>
    <p:extLst>
      <p:ext uri="{BB962C8B-B14F-4D97-AF65-F5344CB8AC3E}">
        <p14:creationId xmlns:p14="http://schemas.microsoft.com/office/powerpoint/2010/main" val="33793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C324430-D625-F35F-F354-75A87DEAC552}"/>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b="15730"/>
          <a:stretch>
            <a:fillRect/>
          </a:stretch>
        </p:blipFill>
        <p:spPr bwMode="auto">
          <a:xfrm>
            <a:off x="20" y="10"/>
            <a:ext cx="12191979" cy="6857988"/>
          </a:xfrm>
          <a:prstGeom prst="rect">
            <a:avLst/>
          </a:prstGeom>
          <a:noFill/>
          <a:effectLst>
            <a:outerShdw blurRad="596900" dist="330200" dir="8820000" sx="87000" sy="87000" algn="ctr" rotWithShape="0">
              <a:srgbClr val="000000">
                <a:alpha val="29000"/>
              </a:srgbClr>
            </a:outerShdw>
          </a:effectLst>
        </p:spPr>
      </p:pic>
      <p:sp>
        <p:nvSpPr>
          <p:cNvPr id="6" name="TextBox 5">
            <a:extLst>
              <a:ext uri="{FF2B5EF4-FFF2-40B4-BE49-F238E27FC236}">
                <a16:creationId xmlns:a16="http://schemas.microsoft.com/office/drawing/2014/main" id="{4F98C366-B2FE-153A-4C01-953FB9548188}"/>
              </a:ext>
            </a:extLst>
          </p:cNvPr>
          <p:cNvSpPr txBox="1"/>
          <p:nvPr/>
        </p:nvSpPr>
        <p:spPr>
          <a:xfrm>
            <a:off x="9774715" y="4562856"/>
            <a:ext cx="2417265" cy="369332"/>
          </a:xfrm>
          <a:prstGeom prst="rect">
            <a:avLst/>
          </a:prstGeom>
          <a:noFill/>
        </p:spPr>
        <p:txBody>
          <a:bodyPr wrap="none" rtlCol="0">
            <a:spAutoFit/>
          </a:bodyPr>
          <a:lstStyle/>
          <a:p>
            <a:r>
              <a:rPr lang="en-US" dirty="0">
                <a:solidFill>
                  <a:schemeClr val="bg1"/>
                </a:solidFill>
              </a:rPr>
              <a:t>Source: Ronald Marais</a:t>
            </a:r>
            <a:endParaRPr lang="en-ZA" dirty="0">
              <a:solidFill>
                <a:schemeClr val="bg1"/>
              </a:solidFill>
            </a:endParaRPr>
          </a:p>
        </p:txBody>
      </p:sp>
    </p:spTree>
    <p:extLst>
      <p:ext uri="{BB962C8B-B14F-4D97-AF65-F5344CB8AC3E}">
        <p14:creationId xmlns:p14="http://schemas.microsoft.com/office/powerpoint/2010/main" val="23709325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646EC-62DE-B5FE-4C57-85893A9BDC3F}"/>
              </a:ext>
            </a:extLst>
          </p:cNvPr>
          <p:cNvSpPr>
            <a:spLocks noGrp="1"/>
          </p:cNvSpPr>
          <p:nvPr>
            <p:ph type="title"/>
          </p:nvPr>
        </p:nvSpPr>
        <p:spPr>
          <a:xfrm>
            <a:off x="1640156" y="689365"/>
            <a:ext cx="8911687" cy="648508"/>
          </a:xfrm>
        </p:spPr>
        <p:txBody>
          <a:bodyPr>
            <a:normAutofit fontScale="90000"/>
          </a:bodyPr>
          <a:lstStyle/>
          <a:p>
            <a:r>
              <a:rPr lang="en-US" dirty="0"/>
              <a:t>Recoupling finance to the real economy – key to allocating capital to fund transition:</a:t>
            </a:r>
            <a:endParaRPr lang="en-ZA" dirty="0"/>
          </a:p>
        </p:txBody>
      </p:sp>
      <p:sp>
        <p:nvSpPr>
          <p:cNvPr id="3" name="Content Placeholder 2">
            <a:extLst>
              <a:ext uri="{FF2B5EF4-FFF2-40B4-BE49-F238E27FC236}">
                <a16:creationId xmlns:a16="http://schemas.microsoft.com/office/drawing/2014/main" id="{7BB82584-47B4-541E-D850-C619CD283FF6}"/>
              </a:ext>
            </a:extLst>
          </p:cNvPr>
          <p:cNvSpPr>
            <a:spLocks noGrp="1"/>
          </p:cNvSpPr>
          <p:nvPr>
            <p:ph idx="1"/>
          </p:nvPr>
        </p:nvSpPr>
        <p:spPr>
          <a:xfrm>
            <a:off x="1636443" y="1852343"/>
            <a:ext cx="8915400" cy="4563188"/>
          </a:xfrm>
        </p:spPr>
        <p:txBody>
          <a:bodyPr>
            <a:normAutofit fontScale="92500" lnSpcReduction="10000"/>
          </a:bodyPr>
          <a:lstStyle/>
          <a:p>
            <a:r>
              <a:rPr lang="en-US" dirty="0"/>
              <a:t>Campaigns against unequal exchange (‘my luxury is your suffering’)</a:t>
            </a:r>
          </a:p>
          <a:p>
            <a:r>
              <a:rPr lang="en-US" dirty="0"/>
              <a:t>Support for global South countries in trade negotiations</a:t>
            </a:r>
          </a:p>
          <a:p>
            <a:r>
              <a:rPr lang="en-US" dirty="0"/>
              <a:t>Clamp downs on ‘capital flight’, not just by authorities, but by ‘enablers’</a:t>
            </a:r>
          </a:p>
          <a:p>
            <a:r>
              <a:rPr lang="en-US" dirty="0"/>
              <a:t>Activist interventionist role for Central Banks to restructure banking sectors</a:t>
            </a:r>
          </a:p>
          <a:p>
            <a:r>
              <a:rPr lang="en-US" dirty="0"/>
              <a:t>Expanded role for DFIs (including fiscal transfers, and enabling policy)</a:t>
            </a:r>
          </a:p>
          <a:p>
            <a:r>
              <a:rPr lang="en-US" dirty="0"/>
              <a:t>Expansion and re-orientation of SWFs</a:t>
            </a:r>
          </a:p>
          <a:p>
            <a:r>
              <a:rPr lang="en-US" dirty="0"/>
              <a:t>Index funds: adjust the algorithm, support oppositional nominees to Boards</a:t>
            </a:r>
          </a:p>
          <a:p>
            <a:r>
              <a:rPr lang="en-US" dirty="0"/>
              <a:t>Proliferation of community/non-profit/cooperative banks</a:t>
            </a:r>
          </a:p>
          <a:p>
            <a:r>
              <a:rPr lang="en-US" dirty="0"/>
              <a:t>Re-regulation/</a:t>
            </a:r>
            <a:r>
              <a:rPr lang="en-US" dirty="0" err="1"/>
              <a:t>definancialisation</a:t>
            </a:r>
            <a:r>
              <a:rPr lang="en-US" dirty="0"/>
              <a:t> of commodity traders</a:t>
            </a:r>
          </a:p>
          <a:p>
            <a:r>
              <a:rPr lang="en-US" dirty="0"/>
              <a:t>Divestment from FF and a solution to ‘stranded assets’</a:t>
            </a:r>
          </a:p>
          <a:p>
            <a:r>
              <a:rPr lang="en-US" dirty="0"/>
              <a:t>‘resource nationalism’ in the South</a:t>
            </a:r>
          </a:p>
          <a:p>
            <a:r>
              <a:rPr lang="en-US" dirty="0" err="1"/>
              <a:t>Definancialization</a:t>
            </a:r>
            <a:r>
              <a:rPr lang="en-US" dirty="0"/>
              <a:t> of GDP</a:t>
            </a:r>
          </a:p>
          <a:p>
            <a:endParaRPr lang="en-US" dirty="0"/>
          </a:p>
          <a:p>
            <a:endParaRPr lang="en-US" dirty="0"/>
          </a:p>
          <a:p>
            <a:endParaRPr lang="en-US" dirty="0"/>
          </a:p>
          <a:p>
            <a:endParaRPr lang="en-US" dirty="0"/>
          </a:p>
          <a:p>
            <a:endParaRPr lang="en-ZA" dirty="0"/>
          </a:p>
        </p:txBody>
      </p:sp>
    </p:spTree>
    <p:extLst>
      <p:ext uri="{BB962C8B-B14F-4D97-AF65-F5344CB8AC3E}">
        <p14:creationId xmlns:p14="http://schemas.microsoft.com/office/powerpoint/2010/main" val="4007931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09461D-8092-8A91-DB37-9EF833D6E695}"/>
              </a:ext>
            </a:extLst>
          </p:cNvPr>
          <p:cNvSpPr>
            <a:spLocks noGrp="1"/>
          </p:cNvSpPr>
          <p:nvPr>
            <p:ph idx="1"/>
          </p:nvPr>
        </p:nvSpPr>
        <p:spPr>
          <a:xfrm>
            <a:off x="678427" y="0"/>
            <a:ext cx="10826186" cy="6656439"/>
          </a:xfrm>
        </p:spPr>
        <p:txBody>
          <a:bodyPr numCol="2">
            <a:normAutofit fontScale="25000" lnSpcReduction="20000"/>
          </a:bodyPr>
          <a:lstStyle/>
          <a:p>
            <a:pPr marL="0" indent="0">
              <a:lnSpc>
                <a:spcPct val="120000"/>
              </a:lnSpc>
              <a:spcBef>
                <a:spcPts val="600"/>
              </a:spcBef>
              <a:buNone/>
            </a:pPr>
            <a:endParaRPr lang="en-ZA" sz="44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20000"/>
              </a:lnSpc>
              <a:spcBef>
                <a:spcPts val="600"/>
              </a:spcBef>
              <a:buNone/>
            </a:pPr>
            <a:r>
              <a:rPr lang="en-ZA" sz="4400" b="1" dirty="0">
                <a:effectLst/>
                <a:latin typeface="Calibri" panose="020F0502020204030204" pitchFamily="34" charset="0"/>
                <a:ea typeface="Times New Roman" panose="02020603050405020304" pitchFamily="18" charset="0"/>
                <a:cs typeface="Times New Roman" panose="02020603050405020304" pitchFamily="18" charset="0"/>
              </a:rPr>
              <a:t>Sources: </a:t>
            </a:r>
          </a:p>
          <a:p>
            <a:pPr marL="0" indent="0">
              <a:lnSpc>
                <a:spcPct val="120000"/>
              </a:lnSpc>
              <a:spcBef>
                <a:spcPts val="600"/>
              </a:spcBef>
              <a:buNone/>
            </a:pP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Assa</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J. 2016. The financialization of GDP and its implications for macroeconomic debates. New York: The New School for Social Research, Working Paper 10/2016.</a:t>
            </a:r>
          </a:p>
          <a:p>
            <a:pPr marL="0" indent="0">
              <a:lnSpc>
                <a:spcPct val="120000"/>
              </a:lnSpc>
              <a:spcBef>
                <a:spcPts val="600"/>
              </a:spcBef>
              <a:buNone/>
            </a:pP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Baines &amp; Hager. 2021. Commodity Traders in a Storm: Financialization, Corporate Power and Ecological Crisis. </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Review of International Political Economy</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DOI: 10.1080/09692290.2021.1872039.</a:t>
            </a:r>
            <a:endParaRPr lang="en-ZA" sz="4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Bef>
                <a:spcPts val="600"/>
              </a:spcBef>
              <a:buNone/>
            </a:pP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Buchner, B., </a:t>
            </a: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Naran</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B., Fernandes, P., </a:t>
            </a: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Padmanabhi</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R., </a:t>
            </a: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Rosane</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P., Solomon, M., Stout, S., </a:t>
            </a: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Strinati</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C., et al. 2021. </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Global Landscape of Climate Finance 2021</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London: Climate Policy Initiative. Available: https://www.climatepolicyinitiative.org/wp-content/uploads/2021/10/Full-report-Global-Landscape-of-Climate-Finance-2021.pdf.</a:t>
            </a:r>
            <a:endParaRPr lang="en-ZA" sz="4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Bef>
                <a:spcPts val="600"/>
              </a:spcBef>
              <a:buNone/>
            </a:pP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Carney, M. 2019. Fifty Shades of Green. </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Finance and Development</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(December 2019):12–15.</a:t>
            </a:r>
            <a:endParaRPr lang="en-ZA" sz="4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FSB. 2021. Global Monitoring Report on Non-Bank Financial Intermediation 2021. Available: https://www.fsb.org/wp-content/uploads/P161221.pdf [2022, August 03].</a:t>
            </a:r>
            <a:endParaRPr lang="en-ZA" sz="4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Galaz</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V. &amp; </a:t>
            </a: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Collset</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D. Eds. 2022. </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Economy and Finance for a Just Future on a Thriving Planet</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Stockholm: Stockholm Resilience Centre.</a:t>
            </a:r>
            <a:endParaRPr lang="en-ZA" sz="4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Gallopin</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G. 2003. </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A Systems Approach to Sustainability and Sustainable Development</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Santiago: Economic Commission for Latin America.</a:t>
            </a:r>
            <a:endParaRPr lang="en-ZA" sz="4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Hickel, J., </a:t>
            </a: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Dorninger</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C., Wieland, H. &amp; </a:t>
            </a: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Suwandi</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I. 2022. Imperialist appropriation in the world economy: Drain from the global South through unequal exchange, 1990–2015. </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Global Environmental Change</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73:102467. DOI: 10.1016/j.gloenvcha.2022.102467.</a:t>
            </a:r>
            <a:endParaRPr lang="en-ZA" sz="4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Institute Rousseau, les Amis de la Terre France &amp; Reclaim Finance. 2021. </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Fossil assets : the new </a:t>
            </a:r>
            <a:r>
              <a:rPr lang="en-ZA" sz="4400" i="1" dirty="0" err="1">
                <a:effectLst/>
                <a:latin typeface="Calibri" panose="020F0502020204030204" pitchFamily="34" charset="0"/>
                <a:ea typeface="Times New Roman" panose="02020603050405020304" pitchFamily="18" charset="0"/>
                <a:cs typeface="Times New Roman" panose="02020603050405020304" pitchFamily="18" charset="0"/>
              </a:rPr>
              <a:t>subprimes</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 ?</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Paris: Institute Rousseau, Les Amis de la Terre France &amp; Reclaim Finance.</a:t>
            </a:r>
            <a:endParaRPr lang="en-ZA" sz="4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Manolis</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J., Chan, K., Finkelstein, M., Stephens, S., Nelson, C., Grant, J. &amp; </a:t>
            </a: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Dombeck</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M. 2008. Leadership: A New Frontier in Conservation Science. </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Conservation Biology</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23(4):879–886.</a:t>
            </a:r>
            <a:endParaRPr lang="en-ZA" sz="4400" dirty="0">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20000"/>
              </a:lnSpc>
              <a:spcAft>
                <a:spcPts val="800"/>
              </a:spcAft>
              <a:buNone/>
            </a:pP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Ndikumana</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L. &amp; Boyce, J.K. 2022. </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On the Trail of Capital Flight from Africa</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Oxford: Oxford University Press. DOI: 10.1093/</a:t>
            </a: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oso</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/9780198852728.001.0001.</a:t>
            </a:r>
            <a:endParaRPr lang="en-ZA" sz="4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endParaRPr lang="en-ZA" sz="44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20000"/>
              </a:lnSpc>
              <a:spcAft>
                <a:spcPts val="800"/>
              </a:spcAft>
              <a:buNone/>
            </a:pPr>
            <a:endParaRPr lang="en-ZA" sz="4400" dirty="0">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20000"/>
              </a:lnSpc>
              <a:spcAft>
                <a:spcPts val="800"/>
              </a:spcAft>
              <a:buNone/>
            </a:pP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Nissanke</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M. 2010. Issues and challenges for commodity markets in the global economy: an overview. In </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Commodities, Governance and Economic Development Under Globalization</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M. </a:t>
            </a: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Nissanke</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&amp; G. </a:t>
            </a: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Mavrotas</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Eds. Basingstoke: Palgrave MacMillan.</a:t>
            </a:r>
            <a:endParaRPr lang="en-ZA" sz="4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Oberle</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B., </a:t>
            </a: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Bringezu</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S., Hatfield-</a:t>
            </a: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Dodds</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S., Hellweg, S., Schandl, H., Clement, J., </a:t>
            </a: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Cabernard</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L., Che, N., et al. 2019. </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Global Resources Outlook 2019</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ZA" sz="4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Reclaim Finance. 2022. </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Banking on Chaos Report 2022</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Paris: Reclaim Finance. Available: https://reclaimfinance.org/site/en/2022/03/30/banking-on-climate-chaos-report-2022/.</a:t>
            </a:r>
            <a:endParaRPr lang="en-ZA" sz="4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Seddon, J. 2020. Merchants against the bankers: the financialization of a commodity market. </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Review of International Political Economy</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27(3):525–555. DOI: 10.1080/09692290.2019.1650795.</a:t>
            </a:r>
            <a:endParaRPr lang="en-ZA" sz="4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Spratt, S. 2015. Financing green transformations. In </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The Politics of Green Transformations</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I. Scoones, M. Leach, &amp; P. Newell, Eds. New York: Routledge. 153–170.</a:t>
            </a:r>
            <a:endParaRPr lang="en-ZA" sz="4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Swilling, M. 2020. </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The Age of Sustainability: Just Transitions in a Complex World</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London &amp; New York: Routledge Earthscan.</a:t>
            </a:r>
            <a:endParaRPr lang="en-ZA" sz="4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ZA" sz="4400" dirty="0" err="1">
                <a:effectLst/>
                <a:latin typeface="Calibri" panose="020F0502020204030204" pitchFamily="34" charset="0"/>
                <a:ea typeface="Times New Roman" panose="02020603050405020304" pitchFamily="18" charset="0"/>
                <a:cs typeface="Times New Roman" panose="02020603050405020304" pitchFamily="18" charset="0"/>
              </a:rPr>
              <a:t>Tooze</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A. 2020. The Death of the Central Bank Myth. </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Foreign Policy</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May 13:1–23. Available: https://foreignpolicy.com/2020/05/13/european-central-bank-myth-monetary-policy-german-court-ruling/.</a:t>
            </a:r>
            <a:endParaRPr lang="en-ZA" sz="4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Turner, A. 2016. </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Between Debt and the Devil: Money, Credit and Fixing Global Finance</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Princeton: Princeton University Press.</a:t>
            </a:r>
            <a:endParaRPr lang="en-ZA" sz="4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UNEP. 2011. </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Towards a green economy: pathways to sustainable development and poverty eradication</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Nairobi: United Nations Environment Programme.</a:t>
            </a:r>
            <a:endParaRPr lang="en-ZA" sz="4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Werner, R.A. 2016. A lost century in economics: Three theories of banking and the conclusive evidence. </a:t>
            </a:r>
            <a:r>
              <a:rPr lang="en-ZA" sz="4400" i="1" dirty="0">
                <a:effectLst/>
                <a:latin typeface="Calibri" panose="020F0502020204030204" pitchFamily="34" charset="0"/>
                <a:ea typeface="Times New Roman" panose="02020603050405020304" pitchFamily="18" charset="0"/>
                <a:cs typeface="Times New Roman" panose="02020603050405020304" pitchFamily="18" charset="0"/>
              </a:rPr>
              <a:t>International Review of Financial Analysis</a:t>
            </a:r>
            <a:r>
              <a:rPr lang="en-ZA" sz="4400" dirty="0">
                <a:effectLst/>
                <a:latin typeface="Calibri" panose="020F0502020204030204" pitchFamily="34" charset="0"/>
                <a:ea typeface="Times New Roman" panose="02020603050405020304" pitchFamily="18" charset="0"/>
                <a:cs typeface="Times New Roman" panose="02020603050405020304" pitchFamily="18" charset="0"/>
              </a:rPr>
              <a:t>. 46:361–379. DOI: 10.1016/j.irfa.2015.08.014.</a:t>
            </a:r>
            <a:endParaRPr lang="en-ZA" sz="4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ZA" dirty="0"/>
          </a:p>
        </p:txBody>
      </p:sp>
    </p:spTree>
    <p:extLst>
      <p:ext uri="{BB962C8B-B14F-4D97-AF65-F5344CB8AC3E}">
        <p14:creationId xmlns:p14="http://schemas.microsoft.com/office/powerpoint/2010/main" val="1708622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763516C8-F227-4B77-9AA7-61B9A0B782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0">
            <a:extLst>
              <a:ext uri="{FF2B5EF4-FFF2-40B4-BE49-F238E27FC236}">
                <a16:creationId xmlns:a16="http://schemas.microsoft.com/office/drawing/2014/main" id="{D91B420C-C4C8-44DF-96B2-FBD1014646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ZA"/>
          </a:p>
        </p:txBody>
      </p:sp>
      <p:pic>
        <p:nvPicPr>
          <p:cNvPr id="4" name="Picture 3">
            <a:extLst>
              <a:ext uri="{FF2B5EF4-FFF2-40B4-BE49-F238E27FC236}">
                <a16:creationId xmlns:a16="http://schemas.microsoft.com/office/drawing/2014/main" id="{6285BF47-85B3-D9A4-72AD-19562526CFC4}"/>
              </a:ext>
            </a:extLst>
          </p:cNvPr>
          <p:cNvPicPr>
            <a:picLocks noChangeAspect="1"/>
          </p:cNvPicPr>
          <p:nvPr/>
        </p:nvPicPr>
        <p:blipFill>
          <a:blip r:embed="rId2"/>
          <a:stretch>
            <a:fillRect/>
          </a:stretch>
        </p:blipFill>
        <p:spPr>
          <a:xfrm>
            <a:off x="415972" y="184663"/>
            <a:ext cx="4536950" cy="6484711"/>
          </a:xfrm>
          <a:prstGeom prst="rect">
            <a:avLst/>
          </a:prstGeom>
        </p:spPr>
      </p:pic>
      <p:sp>
        <p:nvSpPr>
          <p:cNvPr id="3" name="Content Placeholder 2">
            <a:extLst>
              <a:ext uri="{FF2B5EF4-FFF2-40B4-BE49-F238E27FC236}">
                <a16:creationId xmlns:a16="http://schemas.microsoft.com/office/drawing/2014/main" id="{EDA50413-D7A8-D4CC-434C-34A4F4A9C4B6}"/>
              </a:ext>
            </a:extLst>
          </p:cNvPr>
          <p:cNvSpPr>
            <a:spLocks noGrp="1"/>
          </p:cNvSpPr>
          <p:nvPr>
            <p:ph idx="1"/>
          </p:nvPr>
        </p:nvSpPr>
        <p:spPr>
          <a:xfrm>
            <a:off x="5469606" y="396312"/>
            <a:ext cx="5707809" cy="4508871"/>
          </a:xfrm>
        </p:spPr>
        <p:txBody>
          <a:bodyPr>
            <a:normAutofit/>
          </a:bodyPr>
          <a:lstStyle/>
          <a:p>
            <a:r>
              <a:rPr lang="de-DE" sz="2000" dirty="0">
                <a:effectLst/>
                <a:latin typeface="Calibri" panose="020F0502020204030204" pitchFamily="34" charset="0"/>
                <a:ea typeface="Calibri" panose="020F0502020204030204" pitchFamily="34" charset="0"/>
                <a:cs typeface="Times New Roman" panose="02020603050405020304" pitchFamily="18" charset="0"/>
              </a:rPr>
              <a:t>“I believe we are on the edge of a fundamental reshaping of finance“ – Larry Fink, CEO of Black Rock, 2020</a:t>
            </a:r>
          </a:p>
          <a:p>
            <a:r>
              <a:rPr lang="en-US" sz="2000" dirty="0">
                <a:effectLst/>
                <a:latin typeface="Calibri" panose="020F0502020204030204" pitchFamily="34" charset="0"/>
                <a:ea typeface="Calibri" panose="020F0502020204030204" pitchFamily="34" charset="0"/>
                <a:cs typeface="Times New Roman" panose="02020603050405020304" pitchFamily="18" charset="0"/>
              </a:rPr>
              <a:t>“[A] new, sustainable financial system is under construction.” – Mark Carney, Governor of the Bank of England, 2019</a:t>
            </a:r>
          </a:p>
          <a:p>
            <a:pPr marL="0" indent="0">
              <a:buNone/>
            </a:pPr>
            <a:endParaRPr lang="en-US" sz="2400" dirty="0">
              <a:latin typeface="Calibri" panose="020F0502020204030204" pitchFamily="34" charset="0"/>
              <a:cs typeface="Times New Roman" panose="02020603050405020304" pitchFamily="18" charset="0"/>
            </a:endParaRPr>
          </a:p>
        </p:txBody>
      </p:sp>
      <p:pic>
        <p:nvPicPr>
          <p:cNvPr id="7" name="Picture 6" descr="A picture containing text, book&#10;&#10;Description automatically generated">
            <a:extLst>
              <a:ext uri="{FF2B5EF4-FFF2-40B4-BE49-F238E27FC236}">
                <a16:creationId xmlns:a16="http://schemas.microsoft.com/office/drawing/2014/main" id="{8F679C61-DF0A-9459-4844-775D11B44186}"/>
              </a:ext>
            </a:extLst>
          </p:cNvPr>
          <p:cNvPicPr>
            <a:picLocks noChangeAspect="1"/>
          </p:cNvPicPr>
          <p:nvPr/>
        </p:nvPicPr>
        <p:blipFill>
          <a:blip r:embed="rId3"/>
          <a:stretch>
            <a:fillRect/>
          </a:stretch>
        </p:blipFill>
        <p:spPr>
          <a:xfrm>
            <a:off x="5958590" y="2650747"/>
            <a:ext cx="2959267" cy="4203290"/>
          </a:xfrm>
          <a:prstGeom prst="rect">
            <a:avLst/>
          </a:prstGeom>
        </p:spPr>
      </p:pic>
      <p:sp>
        <p:nvSpPr>
          <p:cNvPr id="8" name="TextBox 7">
            <a:extLst>
              <a:ext uri="{FF2B5EF4-FFF2-40B4-BE49-F238E27FC236}">
                <a16:creationId xmlns:a16="http://schemas.microsoft.com/office/drawing/2014/main" id="{720BA3E1-4ADF-ABBC-DC64-535FF4E01E76}"/>
              </a:ext>
            </a:extLst>
          </p:cNvPr>
          <p:cNvSpPr txBox="1"/>
          <p:nvPr/>
        </p:nvSpPr>
        <p:spPr>
          <a:xfrm>
            <a:off x="9067612" y="2650747"/>
            <a:ext cx="3005842" cy="2862322"/>
          </a:xfrm>
          <a:prstGeom prst="rect">
            <a:avLst/>
          </a:prstGeom>
          <a:noFill/>
        </p:spPr>
        <p:txBody>
          <a:bodyPr wrap="square" rtlCol="0">
            <a:spAutoFit/>
          </a:bodyPr>
          <a:lstStyle/>
          <a:p>
            <a:r>
              <a:rPr lang="en-US" dirty="0"/>
              <a:t>Former Chairman of</a:t>
            </a:r>
          </a:p>
          <a:p>
            <a:r>
              <a:rPr lang="en-US" dirty="0"/>
              <a:t>the Financial Services</a:t>
            </a:r>
          </a:p>
          <a:p>
            <a:r>
              <a:rPr lang="en-US" dirty="0"/>
              <a:t>Authority, UK, 2008-13</a:t>
            </a:r>
          </a:p>
          <a:p>
            <a:endParaRPr lang="en-US" dirty="0"/>
          </a:p>
          <a:p>
            <a:r>
              <a:rPr lang="en-ZA" dirty="0"/>
              <a:t>“Banks which can create credit and money to finance asset price booms are thus inherently dangerous institutions.“</a:t>
            </a:r>
            <a:endParaRPr lang="en-US" dirty="0"/>
          </a:p>
        </p:txBody>
      </p:sp>
    </p:spTree>
    <p:extLst>
      <p:ext uri="{BB962C8B-B14F-4D97-AF65-F5344CB8AC3E}">
        <p14:creationId xmlns:p14="http://schemas.microsoft.com/office/powerpoint/2010/main" val="279297087"/>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612B8D-B9B7-E80B-5E72-7A3C4B07E22D}"/>
              </a:ext>
            </a:extLst>
          </p:cNvPr>
          <p:cNvPicPr>
            <a:picLocks noChangeAspect="1"/>
          </p:cNvPicPr>
          <p:nvPr/>
        </p:nvPicPr>
        <p:blipFill>
          <a:blip r:embed="rId2"/>
          <a:stretch>
            <a:fillRect/>
          </a:stretch>
        </p:blipFill>
        <p:spPr>
          <a:xfrm>
            <a:off x="0" y="0"/>
            <a:ext cx="3622964" cy="4865298"/>
          </a:xfrm>
          <a:prstGeom prst="rect">
            <a:avLst/>
          </a:prstGeom>
        </p:spPr>
      </p:pic>
      <p:pic>
        <p:nvPicPr>
          <p:cNvPr id="8" name="Picture 7">
            <a:extLst>
              <a:ext uri="{FF2B5EF4-FFF2-40B4-BE49-F238E27FC236}">
                <a16:creationId xmlns:a16="http://schemas.microsoft.com/office/drawing/2014/main" id="{04E6AC23-A84A-F9E9-723A-DFE53258C099}"/>
              </a:ext>
            </a:extLst>
          </p:cNvPr>
          <p:cNvPicPr>
            <a:picLocks noChangeAspect="1"/>
          </p:cNvPicPr>
          <p:nvPr/>
        </p:nvPicPr>
        <p:blipFill>
          <a:blip r:embed="rId3"/>
          <a:stretch>
            <a:fillRect/>
          </a:stretch>
        </p:blipFill>
        <p:spPr>
          <a:xfrm>
            <a:off x="1285490" y="975282"/>
            <a:ext cx="8487508" cy="4349262"/>
          </a:xfrm>
          <a:prstGeom prst="rect">
            <a:avLst/>
          </a:prstGeom>
        </p:spPr>
      </p:pic>
      <p:pic>
        <p:nvPicPr>
          <p:cNvPr id="10" name="Picture 9">
            <a:extLst>
              <a:ext uri="{FF2B5EF4-FFF2-40B4-BE49-F238E27FC236}">
                <a16:creationId xmlns:a16="http://schemas.microsoft.com/office/drawing/2014/main" id="{81C6D1EB-33F4-C975-164A-D1DA1CE5205B}"/>
              </a:ext>
            </a:extLst>
          </p:cNvPr>
          <p:cNvPicPr>
            <a:picLocks noChangeAspect="1"/>
          </p:cNvPicPr>
          <p:nvPr/>
        </p:nvPicPr>
        <p:blipFill>
          <a:blip r:embed="rId4"/>
          <a:srcRect l="50327" t="9270"/>
          <a:stretch>
            <a:fillRect/>
          </a:stretch>
        </p:blipFill>
        <p:spPr>
          <a:xfrm>
            <a:off x="4520242" y="2682815"/>
            <a:ext cx="7671757" cy="4175185"/>
          </a:xfrm>
          <a:prstGeom prst="rect">
            <a:avLst/>
          </a:prstGeom>
        </p:spPr>
      </p:pic>
      <p:sp>
        <p:nvSpPr>
          <p:cNvPr id="11" name="Arrow: Curved Down 10">
            <a:extLst>
              <a:ext uri="{FF2B5EF4-FFF2-40B4-BE49-F238E27FC236}">
                <a16:creationId xmlns:a16="http://schemas.microsoft.com/office/drawing/2014/main" id="{1AFC46BD-EADA-A75B-651D-F2FF42411AD4}"/>
              </a:ext>
            </a:extLst>
          </p:cNvPr>
          <p:cNvSpPr/>
          <p:nvPr/>
        </p:nvSpPr>
        <p:spPr>
          <a:xfrm>
            <a:off x="6366294" y="3429000"/>
            <a:ext cx="2597902" cy="714267"/>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12" name="TextBox 11">
            <a:extLst>
              <a:ext uri="{FF2B5EF4-FFF2-40B4-BE49-F238E27FC236}">
                <a16:creationId xmlns:a16="http://schemas.microsoft.com/office/drawing/2014/main" id="{69187275-AC20-9BF7-FEA9-D0453820CA66}"/>
              </a:ext>
            </a:extLst>
          </p:cNvPr>
          <p:cNvSpPr txBox="1"/>
          <p:nvPr/>
        </p:nvSpPr>
        <p:spPr>
          <a:xfrm>
            <a:off x="6857999" y="3059668"/>
            <a:ext cx="1257075" cy="369332"/>
          </a:xfrm>
          <a:prstGeom prst="rect">
            <a:avLst/>
          </a:prstGeom>
          <a:noFill/>
        </p:spPr>
        <p:txBody>
          <a:bodyPr wrap="none" rtlCol="0">
            <a:spAutoFit/>
          </a:bodyPr>
          <a:lstStyle/>
          <a:p>
            <a:r>
              <a:rPr lang="en-US" dirty="0"/>
              <a:t>Transfers?</a:t>
            </a:r>
            <a:endParaRPr lang="en-ZA" dirty="0"/>
          </a:p>
        </p:txBody>
      </p:sp>
    </p:spTree>
    <p:extLst>
      <p:ext uri="{BB962C8B-B14F-4D97-AF65-F5344CB8AC3E}">
        <p14:creationId xmlns:p14="http://schemas.microsoft.com/office/powerpoint/2010/main" val="2739854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8F0F2-C459-E913-D740-5AFC4654A0CF}"/>
              </a:ext>
            </a:extLst>
          </p:cNvPr>
          <p:cNvSpPr>
            <a:spLocks noGrp="1"/>
          </p:cNvSpPr>
          <p:nvPr>
            <p:ph type="title"/>
          </p:nvPr>
        </p:nvSpPr>
        <p:spPr>
          <a:xfrm>
            <a:off x="2108445" y="840927"/>
            <a:ext cx="8911687" cy="777307"/>
          </a:xfrm>
        </p:spPr>
        <p:txBody>
          <a:bodyPr/>
          <a:lstStyle/>
          <a:p>
            <a:r>
              <a:rPr lang="en-US" dirty="0"/>
              <a:t>Ecological Unequal Exchange: </a:t>
            </a:r>
            <a:endParaRPr lang="en-ZA" dirty="0"/>
          </a:p>
        </p:txBody>
      </p:sp>
      <p:sp>
        <p:nvSpPr>
          <p:cNvPr id="3" name="Content Placeholder 2">
            <a:extLst>
              <a:ext uri="{FF2B5EF4-FFF2-40B4-BE49-F238E27FC236}">
                <a16:creationId xmlns:a16="http://schemas.microsoft.com/office/drawing/2014/main" id="{5654AB57-1D64-2DBA-BB82-E11FA051F46B}"/>
              </a:ext>
            </a:extLst>
          </p:cNvPr>
          <p:cNvSpPr>
            <a:spLocks noGrp="1"/>
          </p:cNvSpPr>
          <p:nvPr>
            <p:ph idx="1"/>
          </p:nvPr>
        </p:nvSpPr>
        <p:spPr>
          <a:xfrm>
            <a:off x="1976470" y="1800566"/>
            <a:ext cx="8915400" cy="4509805"/>
          </a:xfrm>
        </p:spPr>
        <p:txBody>
          <a:bodyPr>
            <a:normAutofit fontScale="92500" lnSpcReduction="10000"/>
          </a:bodyPr>
          <a:lstStyle/>
          <a:p>
            <a:r>
              <a:rPr lang="en-US" dirty="0"/>
              <a:t>“North”: high income (according to WB) countries. “South”: the rest</a:t>
            </a:r>
          </a:p>
          <a:p>
            <a:r>
              <a:rPr lang="en-US" dirty="0">
                <a:solidFill>
                  <a:schemeClr val="accent6">
                    <a:lumMod val="75000"/>
                  </a:schemeClr>
                </a:solidFill>
              </a:rPr>
              <a:t>Raw materials: 24-43% of resources extracted in the South are consumed in the north (including biodiversity)</a:t>
            </a:r>
          </a:p>
          <a:p>
            <a:r>
              <a:rPr lang="en-US" dirty="0">
                <a:solidFill>
                  <a:schemeClr val="accent6">
                    <a:lumMod val="75000"/>
                  </a:schemeClr>
                </a:solidFill>
              </a:rPr>
              <a:t>20% of all land in the south embodied in goods consumed in the north (including biodiversity)</a:t>
            </a:r>
          </a:p>
          <a:p>
            <a:r>
              <a:rPr lang="en-US" dirty="0">
                <a:solidFill>
                  <a:schemeClr val="accent6">
                    <a:lumMod val="75000"/>
                  </a:schemeClr>
                </a:solidFill>
              </a:rPr>
              <a:t>28-38% of all </a:t>
            </a:r>
            <a:r>
              <a:rPr lang="en-US" dirty="0" err="1">
                <a:solidFill>
                  <a:schemeClr val="accent6">
                    <a:lumMod val="75000"/>
                  </a:schemeClr>
                </a:solidFill>
              </a:rPr>
              <a:t>labour</a:t>
            </a:r>
            <a:r>
              <a:rPr lang="en-US" dirty="0">
                <a:solidFill>
                  <a:schemeClr val="accent6">
                    <a:lumMod val="75000"/>
                  </a:schemeClr>
                </a:solidFill>
              </a:rPr>
              <a:t> in the south deployed in the production of goods consumed in the north</a:t>
            </a:r>
          </a:p>
          <a:p>
            <a:r>
              <a:rPr lang="en-US" dirty="0">
                <a:solidFill>
                  <a:schemeClr val="accent6">
                    <a:lumMod val="75000"/>
                  </a:schemeClr>
                </a:solidFill>
              </a:rPr>
              <a:t>10% of energy generated in the south embodied in goods consumed in the north</a:t>
            </a:r>
          </a:p>
          <a:p>
            <a:r>
              <a:rPr lang="en-US" dirty="0">
                <a:solidFill>
                  <a:schemeClr val="accent6">
                    <a:lumMod val="75000"/>
                  </a:schemeClr>
                </a:solidFill>
              </a:rPr>
              <a:t>Northern consumption is unsustainable (27 t/c vs 6 t/c), 25% of which is appropriated</a:t>
            </a:r>
          </a:p>
          <a:p>
            <a:r>
              <a:rPr lang="en-ZA" dirty="0">
                <a:solidFill>
                  <a:schemeClr val="accent6">
                    <a:lumMod val="75000"/>
                  </a:schemeClr>
                </a:solidFill>
              </a:rPr>
              <a:t>Significantly, 25% of the Global North consumption is effectively procured for free due to structurally determined unfair compensation for Global South resources — or, put simply, paying the Global South less than the real value of the goods extracted in and imported from the Global South</a:t>
            </a:r>
            <a:endParaRPr lang="en-US" dirty="0">
              <a:solidFill>
                <a:schemeClr val="accent6">
                  <a:lumMod val="75000"/>
                </a:schemeClr>
              </a:solidFill>
            </a:endParaRPr>
          </a:p>
        </p:txBody>
      </p:sp>
    </p:spTree>
    <p:extLst>
      <p:ext uri="{BB962C8B-B14F-4D97-AF65-F5344CB8AC3E}">
        <p14:creationId xmlns:p14="http://schemas.microsoft.com/office/powerpoint/2010/main" val="3657318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1373</TotalTime>
  <Words>5989</Words>
  <Application>Microsoft Office PowerPoint</Application>
  <PresentationFormat>Widescreen</PresentationFormat>
  <Paragraphs>483</Paragraphs>
  <Slides>62</Slides>
  <Notes>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62</vt:i4>
      </vt:variant>
    </vt:vector>
  </HeadingPairs>
  <TitlesOfParts>
    <vt:vector size="76" baseType="lpstr">
      <vt:lpstr>Amasis MT Pro</vt:lpstr>
      <vt:lpstr>Aptos</vt:lpstr>
      <vt:lpstr>Aptos (Body)</vt:lpstr>
      <vt:lpstr>Arial</vt:lpstr>
      <vt:lpstr>Arial Black</vt:lpstr>
      <vt:lpstr>Arial Narrow</vt:lpstr>
      <vt:lpstr>Calibri</vt:lpstr>
      <vt:lpstr>Century Gothic</vt:lpstr>
      <vt:lpstr>Comic Sans MS</vt:lpstr>
      <vt:lpstr>Congenial Light</vt:lpstr>
      <vt:lpstr>Dreaming Outloud Pro</vt:lpstr>
      <vt:lpstr>Graphik</vt:lpstr>
      <vt:lpstr>Wingdings 3</vt:lpstr>
      <vt:lpstr>Wisp</vt:lpstr>
      <vt:lpstr>Is the global financial system aligned with the SDGs?  </vt:lpstr>
      <vt:lpstr>Transition capital needed</vt:lpstr>
      <vt:lpstr>Where does the money come from?</vt:lpstr>
      <vt:lpstr>PowerPoint Presentation</vt:lpstr>
      <vt:lpstr>PowerPoint Presentation</vt:lpstr>
      <vt:lpstr>PowerPoint Presentation</vt:lpstr>
      <vt:lpstr>PowerPoint Presentation</vt:lpstr>
      <vt:lpstr>PowerPoint Presentation</vt:lpstr>
      <vt:lpstr>Ecological Unequal Exchange: </vt:lpstr>
      <vt:lpstr>Commodity trading: the finance-resource nexus</vt:lpstr>
      <vt:lpstr>Finance is decoupled from the real economy</vt:lpstr>
      <vt:lpstr>Why is finance decoupled from the real economy?</vt:lpstr>
      <vt:lpstr>Inequality in the heartland (USA)</vt:lpstr>
      <vt:lpstr>Legitimizing premises:</vt:lpstr>
      <vt:lpstr>New trends:</vt:lpstr>
      <vt:lpstr>Finance &amp; transition</vt:lpstr>
      <vt:lpstr>PowerPoint Presentation</vt:lpstr>
      <vt:lpstr>PowerPoint Presentation</vt:lpstr>
      <vt:lpstr>PowerPoint Presentation</vt:lpstr>
      <vt:lpstr>PowerPoint Presentation</vt:lpstr>
      <vt:lpstr>Global and South Africa’s  Energy Transition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SA’s energy system – the basics</vt:lpstr>
      <vt:lpstr>PowerPoint Presentation</vt:lpstr>
      <vt:lpstr>PowerPoint Presentation</vt:lpstr>
      <vt:lpstr>PowerPoint Presentation</vt:lpstr>
      <vt:lpstr>PowerPoint Presentation</vt:lpstr>
      <vt:lpstr>Key elements of SA’s energy system:</vt:lpstr>
      <vt:lpstr>PowerPoint Presentation</vt:lpstr>
      <vt:lpstr>PowerPoint Presentation</vt:lpstr>
      <vt:lpstr>Key policy documents:</vt:lpstr>
      <vt:lpstr>Technologies</vt:lpstr>
      <vt:lpstr>PowerPoint Presentation</vt:lpstr>
      <vt:lpstr>LCOE (‘levelized cost of energy’ globally as per Lazzard report – total cost of building &amp; operating the plant over the life cycle of the plant measured in cost per MWh) – 2024 and 2025 figures</vt:lpstr>
      <vt:lpstr>Cost of capital impacts – 2 scenarios</vt:lpstr>
      <vt:lpstr>Three scenarios:</vt:lpstr>
      <vt:lpstr>PowerPoint Presentation</vt:lpstr>
      <vt:lpstr>PowerPoint Presentation</vt:lpstr>
      <vt:lpstr>PowerPoint Presentation</vt:lpstr>
      <vt:lpstr>Decommissioning Scenarios:</vt:lpstr>
      <vt:lpstr>PowerPoint Presentation</vt:lpstr>
      <vt:lpstr>PowerPoint Presentation</vt:lpstr>
      <vt:lpstr>PowerPoint Presentation</vt:lpstr>
      <vt:lpstr>PowerPoint Presentation</vt:lpstr>
      <vt:lpstr>NTCSA: infrastructure</vt:lpstr>
      <vt:lpstr>NTCSA: approved financials</vt:lpstr>
      <vt:lpstr>Transmission Development Plan</vt:lpstr>
      <vt:lpstr>Investment</vt:lpstr>
      <vt:lpstr>PowerPoint Presentation</vt:lpstr>
      <vt:lpstr>PowerPoint Presentation</vt:lpstr>
      <vt:lpstr>PowerPoint Presentation</vt:lpstr>
      <vt:lpstr>Unbundling</vt:lpstr>
      <vt:lpstr>Unbundling options:</vt:lpstr>
      <vt:lpstr>PowerPoint Presentation</vt:lpstr>
      <vt:lpstr>Recoupling finance to the real economy – key to allocating capital to fund transition:</vt:lpstr>
      <vt:lpstr>PowerPoint Presentation</vt:lpstr>
    </vt:vector>
  </TitlesOfParts>
  <Company>University of Stellenbosch Business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Teaching</dc:title>
  <dc:creator>Swilling, M, Prof [swilling@sun.ac.za]</dc:creator>
  <cp:lastModifiedBy>Swilling, M, Prof [swilling@sun.ac.za]</cp:lastModifiedBy>
  <cp:revision>46</cp:revision>
  <dcterms:created xsi:type="dcterms:W3CDTF">2020-08-06T05:08:20Z</dcterms:created>
  <dcterms:modified xsi:type="dcterms:W3CDTF">2026-08-04T09:47:47Z</dcterms:modified>
</cp:coreProperties>
</file>